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324" r:id="rId2"/>
    <p:sldId id="334" r:id="rId3"/>
    <p:sldId id="288" r:id="rId4"/>
    <p:sldId id="289" r:id="rId5"/>
    <p:sldId id="300" r:id="rId6"/>
    <p:sldId id="332" r:id="rId7"/>
    <p:sldId id="333" r:id="rId8"/>
    <p:sldId id="33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Romano" initials="MR" lastIdx="3" clrIdx="0">
    <p:extLst/>
  </p:cmAuthor>
  <p:cmAuthor id="2" name="Pat Anthony" initials="PA"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BCE1"/>
    <a:srgbClr val="BAD9E1"/>
    <a:srgbClr val="FFCF85"/>
    <a:srgbClr val="002857"/>
    <a:srgbClr val="709AD1"/>
    <a:srgbClr val="DE4C27"/>
    <a:srgbClr val="641F45"/>
    <a:srgbClr val="FDF8C5"/>
    <a:srgbClr val="59C2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38" autoAdjust="0"/>
    <p:restoredTop sz="97110"/>
  </p:normalViewPr>
  <p:slideViewPr>
    <p:cSldViewPr snapToGrid="0">
      <p:cViewPr varScale="1">
        <p:scale>
          <a:sx n="111" d="100"/>
          <a:sy n="111" d="100"/>
        </p:scale>
        <p:origin x="456" y="96"/>
      </p:cViewPr>
      <p:guideLst/>
    </p:cSldViewPr>
  </p:slideViewPr>
  <p:outlineViewPr>
    <p:cViewPr>
      <p:scale>
        <a:sx n="33" d="100"/>
        <a:sy n="33" d="100"/>
      </p:scale>
      <p:origin x="0" y="-5296"/>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139" d="100"/>
          <a:sy n="139" d="100"/>
        </p:scale>
        <p:origin x="4680"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8F2AC17-05F5-8A41-88E6-CC0D4A9706B6}" type="datetimeFigureOut">
              <a:rPr lang="en-US" smtClean="0"/>
              <a:t>9/23/2019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30DD06-58CF-F742-8FDE-5B814CA85E34}" type="slidenum">
              <a:rPr lang="en-US" smtClean="0"/>
              <a:t>‹#›</a:t>
            </a:fld>
            <a:endParaRPr lang="en-US"/>
          </a:p>
        </p:txBody>
      </p:sp>
    </p:spTree>
    <p:extLst>
      <p:ext uri="{BB962C8B-B14F-4D97-AF65-F5344CB8AC3E}">
        <p14:creationId xmlns:p14="http://schemas.microsoft.com/office/powerpoint/2010/main" val="1278346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0CA0D5-C5EA-45F2-B5BE-8AF836C7EEF9}" type="datetimeFigureOut">
              <a:rPr lang="en-US" smtClean="0"/>
              <a:t>9/23/2019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97C1ED-F82A-4FFC-A14B-5AA90E4090DE}" type="slidenum">
              <a:rPr lang="en-US" smtClean="0"/>
              <a:t>‹#›</a:t>
            </a:fld>
            <a:endParaRPr lang="en-US"/>
          </a:p>
        </p:txBody>
      </p:sp>
    </p:spTree>
    <p:extLst>
      <p:ext uri="{BB962C8B-B14F-4D97-AF65-F5344CB8AC3E}">
        <p14:creationId xmlns:p14="http://schemas.microsoft.com/office/powerpoint/2010/main" val="4133129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DF7C72-A9A6-46FB-931A-FB11420C656C}" type="slidenum">
              <a:rPr lang="en-US" smtClean="0"/>
              <a:t>3</a:t>
            </a:fld>
            <a:endParaRPr lang="en-US"/>
          </a:p>
        </p:txBody>
      </p:sp>
    </p:spTree>
    <p:extLst>
      <p:ext uri="{BB962C8B-B14F-4D97-AF65-F5344CB8AC3E}">
        <p14:creationId xmlns:p14="http://schemas.microsoft.com/office/powerpoint/2010/main" val="433757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97C1ED-F82A-4FFC-A14B-5AA90E4090DE}" type="slidenum">
              <a:rPr lang="en-US" smtClean="0"/>
              <a:t>4</a:t>
            </a:fld>
            <a:endParaRPr lang="en-US"/>
          </a:p>
        </p:txBody>
      </p:sp>
    </p:spTree>
    <p:extLst>
      <p:ext uri="{BB962C8B-B14F-4D97-AF65-F5344CB8AC3E}">
        <p14:creationId xmlns:p14="http://schemas.microsoft.com/office/powerpoint/2010/main" val="1455611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97C1ED-F82A-4FFC-A14B-5AA90E4090DE}" type="slidenum">
              <a:rPr lang="en-US" smtClean="0"/>
              <a:t>5</a:t>
            </a:fld>
            <a:endParaRPr lang="en-US"/>
          </a:p>
        </p:txBody>
      </p:sp>
    </p:spTree>
    <p:extLst>
      <p:ext uri="{BB962C8B-B14F-4D97-AF65-F5344CB8AC3E}">
        <p14:creationId xmlns:p14="http://schemas.microsoft.com/office/powerpoint/2010/main" val="15881422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a:off x="0" y="0"/>
            <a:ext cx="12192000" cy="5760720"/>
          </a:xfrm>
          <a:prstGeom prst="rect">
            <a:avLst/>
          </a:prstGeom>
          <a:solidFill>
            <a:srgbClr val="0028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887310" y="2162844"/>
            <a:ext cx="6612712" cy="1937544"/>
          </a:xfrm>
          <a:prstGeom prst="rect">
            <a:avLst/>
          </a:prstGeom>
        </p:spPr>
        <p:txBody>
          <a:bodyPr anchor="b">
            <a:noAutofit/>
          </a:bodyPr>
          <a:lstStyle>
            <a:lvl1pPr algn="l">
              <a:lnSpc>
                <a:spcPct val="90000"/>
              </a:lnSpc>
              <a:defRPr sz="5000" spc="-15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4887310" y="4160109"/>
            <a:ext cx="6612712" cy="1477936"/>
          </a:xfrm>
        </p:spPr>
        <p:txBody>
          <a:bodyPr/>
          <a:lstStyle>
            <a:lvl1pPr marL="0" indent="0" algn="l">
              <a:spcBef>
                <a:spcPts val="0"/>
              </a:spcBef>
              <a:spcAft>
                <a:spcPts val="0"/>
              </a:spcAft>
              <a:buNone/>
              <a:defRPr>
                <a:solidFill>
                  <a:srgbClr val="94BCE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Rectangle 5"/>
          <p:cNvSpPr/>
          <p:nvPr userDrawn="1"/>
        </p:nvSpPr>
        <p:spPr>
          <a:xfrm flipV="1">
            <a:off x="0" y="5679234"/>
            <a:ext cx="12192000" cy="91440"/>
          </a:xfrm>
          <a:prstGeom prst="rect">
            <a:avLst/>
          </a:prstGeom>
          <a:solidFill>
            <a:srgbClr val="DE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803FB69B-46D3-6345-9DBF-DF32BD28F85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45" r="9450"/>
          <a:stretch/>
        </p:blipFill>
        <p:spPr>
          <a:xfrm>
            <a:off x="793934" y="2138130"/>
            <a:ext cx="3946435" cy="1816395"/>
          </a:xfrm>
          <a:prstGeom prst="rect">
            <a:avLst/>
          </a:prstGeom>
        </p:spPr>
      </p:pic>
    </p:spTree>
    <p:extLst>
      <p:ext uri="{BB962C8B-B14F-4D97-AF65-F5344CB8AC3E}">
        <p14:creationId xmlns:p14="http://schemas.microsoft.com/office/powerpoint/2010/main" val="176253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speaker photo2">
    <p:spTree>
      <p:nvGrpSpPr>
        <p:cNvPr id="1" name=""/>
        <p:cNvGrpSpPr/>
        <p:nvPr/>
      </p:nvGrpSpPr>
      <p:grpSpPr>
        <a:xfrm>
          <a:off x="0" y="0"/>
          <a:ext cx="0" cy="0"/>
          <a:chOff x="0" y="0"/>
          <a:chExt cx="0" cy="0"/>
        </a:xfrm>
      </p:grpSpPr>
      <p:sp>
        <p:nvSpPr>
          <p:cNvPr id="5" name="Rectangle 4"/>
          <p:cNvSpPr/>
          <p:nvPr userDrawn="1"/>
        </p:nvSpPr>
        <p:spPr>
          <a:xfrm>
            <a:off x="0" y="0"/>
            <a:ext cx="12192000" cy="5760720"/>
          </a:xfrm>
          <a:prstGeom prst="rect">
            <a:avLst/>
          </a:prstGeom>
          <a:solidFill>
            <a:srgbClr val="0028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546054" y="1746565"/>
            <a:ext cx="6612712" cy="1449716"/>
          </a:xfrm>
          <a:prstGeom prst="rect">
            <a:avLst/>
          </a:prstGeom>
        </p:spPr>
        <p:txBody>
          <a:bodyPr anchor="b">
            <a:noAutofit/>
          </a:bodyPr>
          <a:lstStyle>
            <a:lvl1pPr algn="l">
              <a:lnSpc>
                <a:spcPct val="90000"/>
              </a:lnSpc>
              <a:defRPr sz="4500" spc="-15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4534312" y="3380626"/>
            <a:ext cx="6612712" cy="1477936"/>
          </a:xfrm>
        </p:spPr>
        <p:txBody>
          <a:bodyPr>
            <a:normAutofit/>
          </a:bodyPr>
          <a:lstStyle>
            <a:lvl1pPr marL="0" indent="0" algn="l">
              <a:spcBef>
                <a:spcPts val="0"/>
              </a:spcBef>
              <a:spcAft>
                <a:spcPts val="0"/>
              </a:spcAft>
              <a:buNone/>
              <a:defRPr sz="1800">
                <a:solidFill>
                  <a:srgbClr val="94BCE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Rectangle 5"/>
          <p:cNvSpPr/>
          <p:nvPr userDrawn="1"/>
        </p:nvSpPr>
        <p:spPr>
          <a:xfrm flipV="1">
            <a:off x="0" y="5679234"/>
            <a:ext cx="12192000" cy="91440"/>
          </a:xfrm>
          <a:prstGeom prst="rect">
            <a:avLst/>
          </a:prstGeom>
          <a:solidFill>
            <a:srgbClr val="DE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icture Placeholder 9">
            <a:extLst>
              <a:ext uri="{FF2B5EF4-FFF2-40B4-BE49-F238E27FC236}">
                <a16:creationId xmlns:a16="http://schemas.microsoft.com/office/drawing/2014/main" id="{9C92EADB-077D-F147-BD3D-7548A1C5612A}"/>
              </a:ext>
            </a:extLst>
          </p:cNvPr>
          <p:cNvSpPr>
            <a:spLocks noGrp="1"/>
          </p:cNvSpPr>
          <p:nvPr>
            <p:ph type="pic" sz="quarter" idx="10"/>
          </p:nvPr>
        </p:nvSpPr>
        <p:spPr>
          <a:xfrm>
            <a:off x="1391882" y="1329528"/>
            <a:ext cx="2755760" cy="2787902"/>
          </a:xfrm>
        </p:spPr>
        <p:txBody>
          <a:bodyPr/>
          <a:lstStyle/>
          <a:p>
            <a:endParaRPr lang="en-US"/>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Divide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1E7163B-4B10-8147-89F2-25F7765602E1}"/>
              </a:ext>
            </a:extLst>
          </p:cNvPr>
          <p:cNvSpPr/>
          <p:nvPr userDrawn="1"/>
        </p:nvSpPr>
        <p:spPr>
          <a:xfrm>
            <a:off x="0" y="0"/>
            <a:ext cx="12192000" cy="5760720"/>
          </a:xfrm>
          <a:prstGeom prst="rect">
            <a:avLst/>
          </a:prstGeom>
          <a:solidFill>
            <a:srgbClr val="0028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52500" y="2138130"/>
            <a:ext cx="10243820" cy="1470025"/>
          </a:xfrm>
          <a:prstGeom prst="rect">
            <a:avLst/>
          </a:prstGeom>
        </p:spPr>
        <p:txBody>
          <a:bodyPr>
            <a:normAutofit/>
          </a:bodyPr>
          <a:lstStyle>
            <a:lvl1pPr algn="ctr">
              <a:lnSpc>
                <a:spcPct val="95000"/>
              </a:lnSpc>
              <a:defRPr sz="5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spcBef>
                <a:spcPts val="0"/>
              </a:spcBef>
              <a:spcAft>
                <a:spcPts val="200"/>
              </a:spcAft>
              <a:buNone/>
              <a:defRPr>
                <a:solidFill>
                  <a:srgbClr val="FFCF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Rectangle 5"/>
          <p:cNvSpPr/>
          <p:nvPr userDrawn="1"/>
        </p:nvSpPr>
        <p:spPr>
          <a:xfrm flipV="1">
            <a:off x="0" y="5715168"/>
            <a:ext cx="12192000" cy="91440"/>
          </a:xfrm>
          <a:prstGeom prst="rect">
            <a:avLst/>
          </a:prstGeom>
          <a:solidFill>
            <a:srgbClr val="DE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1787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all out box">
    <p:spTree>
      <p:nvGrpSpPr>
        <p:cNvPr id="1" name=""/>
        <p:cNvGrpSpPr/>
        <p:nvPr/>
      </p:nvGrpSpPr>
      <p:grpSpPr>
        <a:xfrm>
          <a:off x="0" y="0"/>
          <a:ext cx="0" cy="0"/>
          <a:chOff x="0" y="0"/>
          <a:chExt cx="0" cy="0"/>
        </a:xfrm>
      </p:grpSpPr>
      <p:sp>
        <p:nvSpPr>
          <p:cNvPr id="2" name="Title 1"/>
          <p:cNvSpPr>
            <a:spLocks noGrp="1"/>
          </p:cNvSpPr>
          <p:nvPr>
            <p:ph type="title"/>
          </p:nvPr>
        </p:nvSpPr>
        <p:spPr>
          <a:xfrm>
            <a:off x="952501" y="274637"/>
            <a:ext cx="10172699" cy="1325563"/>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952500" y="1600201"/>
            <a:ext cx="10172700" cy="2453639"/>
          </a:xfrm>
          <a:solidFill>
            <a:srgbClr val="BAD9E1"/>
          </a:solidFill>
        </p:spPr>
        <p:txBody>
          <a:bodyPr lIns="274320" tIns="274320" rIns="274320" bIns="274320">
            <a:noAutofit/>
          </a:bodyPr>
          <a:lstStyle>
            <a:lvl1pPr marL="0" indent="0">
              <a:lnSpc>
                <a:spcPct val="120000"/>
              </a:lnSpc>
              <a:spcAft>
                <a:spcPts val="600"/>
              </a:spcAft>
              <a:buNone/>
              <a:defRPr sz="2600" b="0"/>
            </a:lvl1pPr>
            <a:lvl2pPr marL="287338" indent="-279400">
              <a:lnSpc>
                <a:spcPct val="110000"/>
              </a:lnSpc>
              <a:spcAft>
                <a:spcPts val="600"/>
              </a:spcAft>
              <a:buFont typeface="Arial" charset="0"/>
              <a:buChar char="•"/>
              <a:tabLst/>
              <a:defRPr sz="2400" b="0"/>
            </a:lvl2pPr>
            <a:lvl3pPr marL="744538" indent="-279400">
              <a:lnSpc>
                <a:spcPct val="110000"/>
              </a:lnSpc>
              <a:spcAft>
                <a:spcPts val="600"/>
              </a:spcAft>
              <a:buSzPct val="95000"/>
              <a:buFont typeface="Courier New" charset="0"/>
              <a:buChar char="o"/>
              <a:tabLst/>
              <a:defRPr sz="2000" b="0"/>
            </a:lvl3pPr>
            <a:lvl4pPr marL="1201738" indent="-279400">
              <a:lnSpc>
                <a:spcPct val="110000"/>
              </a:lnSpc>
              <a:spcAft>
                <a:spcPts val="600"/>
              </a:spcAft>
              <a:tabLst/>
              <a:defRPr sz="1600" b="0"/>
            </a:lvl4pPr>
            <a:lvl5pPr>
              <a:lnSpc>
                <a:spcPct val="110000"/>
              </a:lnSpc>
              <a:spcAft>
                <a:spcPts val="600"/>
              </a:spcAft>
              <a:defRPr b="0"/>
            </a:lvl5pPr>
          </a:lstStyle>
          <a:p>
            <a:pPr lvl="0"/>
            <a:r>
              <a:rPr lang="en-US" dirty="0"/>
              <a:t>Click to edit Master text style</a:t>
            </a:r>
          </a:p>
        </p:txBody>
      </p:sp>
      <p:grpSp>
        <p:nvGrpSpPr>
          <p:cNvPr id="4" name="Group 3"/>
          <p:cNvGrpSpPr/>
          <p:nvPr userDrawn="1"/>
        </p:nvGrpSpPr>
        <p:grpSpPr>
          <a:xfrm>
            <a:off x="0" y="0"/>
            <a:ext cx="361015" cy="6858000"/>
            <a:chOff x="0" y="0"/>
            <a:chExt cx="361015" cy="6858000"/>
          </a:xfrm>
        </p:grpSpPr>
        <p:sp>
          <p:nvSpPr>
            <p:cNvPr id="5" name="Rectangle 4"/>
            <p:cNvSpPr/>
            <p:nvPr userDrawn="1"/>
          </p:nvSpPr>
          <p:spPr>
            <a:xfrm>
              <a:off x="0" y="0"/>
              <a:ext cx="359923" cy="6858000"/>
            </a:xfrm>
            <a:prstGeom prst="rect">
              <a:avLst/>
            </a:prstGeom>
            <a:solidFill>
              <a:srgbClr val="0028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userDrawn="1"/>
          </p:nvSpPr>
          <p:spPr>
            <a:xfrm rot="16200000">
              <a:off x="-2669157" y="3773314"/>
              <a:ext cx="5842715" cy="215444"/>
            </a:xfrm>
            <a:prstGeom prst="rect">
              <a:avLst/>
            </a:prstGeom>
            <a:noFill/>
          </p:spPr>
          <p:txBody>
            <a:bodyPr wrap="square" rtlCol="0">
              <a:spAutoFit/>
            </a:bodyPr>
            <a:lstStyle/>
            <a:p>
              <a:r>
                <a:rPr lang="en-US" sz="800" b="0" dirty="0">
                  <a:solidFill>
                    <a:schemeClr val="bg1">
                      <a:lumMod val="95000"/>
                    </a:schemeClr>
                  </a:solidFill>
                  <a:latin typeface="Arial" charset="0"/>
                  <a:ea typeface="Arial" charset="0"/>
                  <a:cs typeface="Arial" charset="0"/>
                </a:rPr>
                <a:t>© 2018 ASPEN | American Society for Parenteral and Enteral Nutrition.</a:t>
              </a:r>
              <a:r>
                <a:rPr lang="en-US" sz="800" b="0" baseline="0" dirty="0">
                  <a:solidFill>
                    <a:schemeClr val="bg1">
                      <a:lumMod val="95000"/>
                    </a:schemeClr>
                  </a:solidFill>
                  <a:latin typeface="Arial" charset="0"/>
                  <a:ea typeface="Arial" charset="0"/>
                  <a:cs typeface="Arial" charset="0"/>
                </a:rPr>
                <a:t>  All Rights Reserved.</a:t>
              </a:r>
              <a:endParaRPr lang="en-US" sz="800" b="0" dirty="0">
                <a:solidFill>
                  <a:schemeClr val="bg1">
                    <a:lumMod val="95000"/>
                  </a:schemeClr>
                </a:solidFill>
                <a:latin typeface="Arial" charset="0"/>
                <a:ea typeface="Arial" charset="0"/>
                <a:cs typeface="Arial" charset="0"/>
              </a:endParaRPr>
            </a:p>
          </p:txBody>
        </p:sp>
        <p:sp>
          <p:nvSpPr>
            <p:cNvPr id="7" name="Rectangle 6"/>
            <p:cNvSpPr/>
            <p:nvPr userDrawn="1"/>
          </p:nvSpPr>
          <p:spPr>
            <a:xfrm>
              <a:off x="324439" y="0"/>
              <a:ext cx="36576" cy="6858000"/>
            </a:xfrm>
            <a:prstGeom prst="rect">
              <a:avLst/>
            </a:prstGeom>
            <a:solidFill>
              <a:srgbClr val="DE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Slide Number Placeholder 3"/>
          <p:cNvSpPr txBox="1">
            <a:spLocks/>
          </p:cNvSpPr>
          <p:nvPr userDrawn="1"/>
        </p:nvSpPr>
        <p:spPr>
          <a:xfrm>
            <a:off x="5623062" y="6450150"/>
            <a:ext cx="990600" cy="217350"/>
          </a:xfrm>
          <a:prstGeom prst="rect">
            <a:avLst/>
          </a:prstGeom>
        </p:spPr>
        <p:txBody>
          <a:bodyPr lIns="0" tIns="0" rIns="0" bIns="0" anchor="b"/>
          <a:lstStyle>
            <a:lvl1pPr algn="ctr">
              <a:defRPr/>
            </a:lvl1pPr>
          </a:lstStyle>
          <a:p>
            <a:pPr marL="0" marR="0" lvl="0" indent="0" algn="ctr" defTabSz="914377" rtl="0" eaLnBrk="0" fontAlgn="base" latinLnBrk="0" hangingPunct="0">
              <a:lnSpc>
                <a:spcPct val="100000"/>
              </a:lnSpc>
              <a:spcBef>
                <a:spcPct val="0"/>
              </a:spcBef>
              <a:spcAft>
                <a:spcPct val="0"/>
              </a:spcAft>
              <a:buClrTx/>
              <a:buSzTx/>
              <a:buFontTx/>
              <a:buNone/>
              <a:tabLst/>
              <a:defRPr/>
            </a:pPr>
            <a:fld id="{09410D4E-986E-4309-BDE9-62C4EB8C2960}" type="slidenum">
              <a:rPr kumimoji="0" lang="en-US" sz="1000" b="0" i="0" u="none" strike="noStrike" kern="1200" cap="none" spc="0" normalizeH="0" baseline="0" noProof="0" smtClean="0">
                <a:ln>
                  <a:noFill/>
                </a:ln>
                <a:solidFill>
                  <a:schemeClr val="tx1"/>
                </a:solidFill>
                <a:effectLst/>
                <a:uLnTx/>
                <a:uFillTx/>
                <a:latin typeface="Arial" charset="0"/>
                <a:ea typeface="Arial" charset="0"/>
                <a:cs typeface="Arial" charset="0"/>
              </a:rPr>
              <a:pPr marL="0" marR="0" lvl="0" indent="0" algn="ctr" defTabSz="914377" rtl="0" eaLnBrk="0" fontAlgn="base" latinLnBrk="0" hangingPunct="0">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Tree>
    <p:extLst>
      <p:ext uri="{BB962C8B-B14F-4D97-AF65-F5344CB8AC3E}">
        <p14:creationId xmlns:p14="http://schemas.microsoft.com/office/powerpoint/2010/main" val="1930840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only">
    <p:spTree>
      <p:nvGrpSpPr>
        <p:cNvPr id="1" name=""/>
        <p:cNvGrpSpPr/>
        <p:nvPr/>
      </p:nvGrpSpPr>
      <p:grpSpPr>
        <a:xfrm>
          <a:off x="0" y="0"/>
          <a:ext cx="0" cy="0"/>
          <a:chOff x="0" y="0"/>
          <a:chExt cx="0" cy="0"/>
        </a:xfrm>
      </p:grpSpPr>
      <p:sp>
        <p:nvSpPr>
          <p:cNvPr id="2" name="Title 1"/>
          <p:cNvSpPr>
            <a:spLocks noGrp="1"/>
          </p:cNvSpPr>
          <p:nvPr>
            <p:ph type="title"/>
          </p:nvPr>
        </p:nvSpPr>
        <p:spPr>
          <a:xfrm>
            <a:off x="952499" y="279400"/>
            <a:ext cx="10159493" cy="1317624"/>
          </a:xfrm>
          <a:prstGeom prst="rect">
            <a:avLst/>
          </a:prstGeom>
        </p:spPr>
        <p:txBody>
          <a:bodyPr/>
          <a:lstStyle>
            <a:lvl1pPr>
              <a:lnSpc>
                <a:spcPct val="90000"/>
              </a:lnSpc>
              <a:defRPr/>
            </a:lvl1pPr>
          </a:lstStyle>
          <a:p>
            <a:r>
              <a:rPr lang="en-US" dirty="0"/>
              <a:t>Click to edit Master title style</a:t>
            </a:r>
          </a:p>
        </p:txBody>
      </p:sp>
      <p:sp>
        <p:nvSpPr>
          <p:cNvPr id="3" name="Content Placeholder 2"/>
          <p:cNvSpPr>
            <a:spLocks noGrp="1"/>
          </p:cNvSpPr>
          <p:nvPr>
            <p:ph sz="half" idx="1"/>
          </p:nvPr>
        </p:nvSpPr>
        <p:spPr>
          <a:xfrm>
            <a:off x="952500" y="1597024"/>
            <a:ext cx="10159492" cy="4224339"/>
          </a:xfrm>
          <a:prstGeom prst="rect">
            <a:avLst/>
          </a:prstGeom>
        </p:spPr>
        <p:txBody>
          <a:bodyPr/>
          <a:lstStyle>
            <a:lvl1pPr>
              <a:spcBef>
                <a:spcPts val="600"/>
              </a:spcBef>
              <a:spcAft>
                <a:spcPts val="900"/>
              </a:spcAft>
              <a:defRPr sz="2500">
                <a:latin typeface="Arial" charset="0"/>
                <a:ea typeface="Arial" charset="0"/>
                <a:cs typeface="Arial" charset="0"/>
              </a:defRPr>
            </a:lvl1pPr>
            <a:lvl2pPr marL="742950" indent="-285750">
              <a:spcBef>
                <a:spcPts val="300"/>
              </a:spcBef>
              <a:spcAft>
                <a:spcPts val="900"/>
              </a:spcAft>
              <a:buSzPct val="95000"/>
              <a:buFont typeface="Courier New" charset="0"/>
              <a:buChar char="o"/>
              <a:defRPr sz="2200">
                <a:latin typeface="Arial" charset="0"/>
                <a:ea typeface="Arial" charset="0"/>
                <a:cs typeface="Arial" charset="0"/>
              </a:defRPr>
            </a:lvl2pPr>
            <a:lvl3pPr marL="1143000" indent="-228600">
              <a:spcBef>
                <a:spcPts val="300"/>
              </a:spcBef>
              <a:spcAft>
                <a:spcPts val="900"/>
              </a:spcAft>
              <a:buFont typeface=".AppleSystemUIFont" charset="-120"/>
              <a:buChar char="-"/>
              <a:defRPr sz="1800">
                <a:latin typeface="Arial" charset="0"/>
                <a:ea typeface="Arial" charset="0"/>
                <a:cs typeface="Arial" charset="0"/>
              </a:defRPr>
            </a:lvl3pPr>
            <a:lvl4pPr marL="1600200" indent="-228600">
              <a:spcBef>
                <a:spcPts val="300"/>
              </a:spcBef>
              <a:spcAft>
                <a:spcPts val="900"/>
              </a:spcAft>
              <a:buSzPct val="95000"/>
              <a:buFont typeface="Wingdings" charset="2"/>
              <a:buChar char="§"/>
              <a:defRPr sz="1400">
                <a:latin typeface="Arial" charset="0"/>
                <a:ea typeface="Arial" charset="0"/>
                <a:cs typeface="Arial" charset="0"/>
              </a:defRPr>
            </a:lvl4pPr>
            <a:lvl5pPr marL="2057400" indent="-228600">
              <a:buFont typeface="Courier New" charset="0"/>
              <a:buChar char="o"/>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Rectangle 5"/>
          <p:cNvSpPr/>
          <p:nvPr userDrawn="1"/>
        </p:nvSpPr>
        <p:spPr>
          <a:xfrm>
            <a:off x="0" y="0"/>
            <a:ext cx="359923" cy="6858000"/>
          </a:xfrm>
          <a:prstGeom prst="rect">
            <a:avLst/>
          </a:prstGeom>
          <a:solidFill>
            <a:srgbClr val="0028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324439" y="0"/>
            <a:ext cx="36576" cy="6858000"/>
          </a:xfrm>
          <a:prstGeom prst="rect">
            <a:avLst/>
          </a:prstGeom>
          <a:solidFill>
            <a:srgbClr val="DE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3"/>
          <p:cNvSpPr txBox="1">
            <a:spLocks/>
          </p:cNvSpPr>
          <p:nvPr userDrawn="1"/>
        </p:nvSpPr>
        <p:spPr>
          <a:xfrm>
            <a:off x="5623062" y="6450150"/>
            <a:ext cx="990600" cy="217350"/>
          </a:xfrm>
          <a:prstGeom prst="rect">
            <a:avLst/>
          </a:prstGeom>
        </p:spPr>
        <p:txBody>
          <a:bodyPr lIns="0" tIns="0" rIns="0" bIns="0" anchor="b"/>
          <a:lstStyle>
            <a:lvl1pPr algn="ctr">
              <a:defRPr/>
            </a:lvl1pPr>
          </a:lstStyle>
          <a:p>
            <a:pPr marL="0" marR="0" lvl="0" indent="0" algn="ctr" defTabSz="914377" rtl="0" eaLnBrk="0" fontAlgn="base" latinLnBrk="0" hangingPunct="0">
              <a:lnSpc>
                <a:spcPct val="100000"/>
              </a:lnSpc>
              <a:spcBef>
                <a:spcPct val="0"/>
              </a:spcBef>
              <a:spcAft>
                <a:spcPct val="0"/>
              </a:spcAft>
              <a:buClrTx/>
              <a:buSzTx/>
              <a:buFontTx/>
              <a:buNone/>
              <a:tabLst/>
              <a:defRPr/>
            </a:pPr>
            <a:fld id="{09410D4E-986E-4309-BDE9-62C4EB8C2960}" type="slidenum">
              <a:rPr kumimoji="0" lang="en-US" sz="1000" b="0" i="0" u="none" strike="noStrike" kern="1200" cap="none" spc="0" normalizeH="0" baseline="0" noProof="0" smtClean="0">
                <a:ln>
                  <a:noFill/>
                </a:ln>
                <a:solidFill>
                  <a:schemeClr val="tx1"/>
                </a:solidFill>
                <a:effectLst/>
                <a:uLnTx/>
                <a:uFillTx/>
                <a:latin typeface="Arial" charset="0"/>
                <a:ea typeface="Arial" charset="0"/>
                <a:cs typeface="Arial" charset="0"/>
              </a:rPr>
              <a:pPr marL="0" marR="0" lvl="0" indent="0" algn="ctr" defTabSz="914377" rtl="0" eaLnBrk="0" fontAlgn="base" latinLnBrk="0" hangingPunct="0">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Tree>
    <p:extLst>
      <p:ext uri="{BB962C8B-B14F-4D97-AF65-F5344CB8AC3E}">
        <p14:creationId xmlns:p14="http://schemas.microsoft.com/office/powerpoint/2010/main" val="1153490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ntence and bullets">
    <p:spTree>
      <p:nvGrpSpPr>
        <p:cNvPr id="1" name=""/>
        <p:cNvGrpSpPr/>
        <p:nvPr/>
      </p:nvGrpSpPr>
      <p:grpSpPr>
        <a:xfrm>
          <a:off x="0" y="0"/>
          <a:ext cx="0" cy="0"/>
          <a:chOff x="0" y="0"/>
          <a:chExt cx="0" cy="0"/>
        </a:xfrm>
      </p:grpSpPr>
      <p:sp>
        <p:nvSpPr>
          <p:cNvPr id="2" name="Title 1"/>
          <p:cNvSpPr>
            <a:spLocks noGrp="1"/>
          </p:cNvSpPr>
          <p:nvPr>
            <p:ph type="title"/>
          </p:nvPr>
        </p:nvSpPr>
        <p:spPr>
          <a:xfrm>
            <a:off x="952500" y="279400"/>
            <a:ext cx="10181167" cy="1320800"/>
          </a:xfrm>
          <a:prstGeom prst="rect">
            <a:avLst/>
          </a:prstGeom>
        </p:spPr>
        <p:txBody>
          <a:bodyPr/>
          <a:lstStyle>
            <a:lvl1pPr>
              <a:lnSpc>
                <a:spcPct val="90000"/>
              </a:lnSpc>
              <a:defRPr/>
            </a:lvl1pPr>
          </a:lstStyle>
          <a:p>
            <a:r>
              <a:rPr lang="en-US"/>
              <a:t>Click to edit Master title style</a:t>
            </a:r>
          </a:p>
        </p:txBody>
      </p:sp>
      <p:sp>
        <p:nvSpPr>
          <p:cNvPr id="3" name="Content Placeholder 2"/>
          <p:cNvSpPr>
            <a:spLocks noGrp="1"/>
          </p:cNvSpPr>
          <p:nvPr>
            <p:ph idx="1"/>
          </p:nvPr>
        </p:nvSpPr>
        <p:spPr>
          <a:xfrm>
            <a:off x="952499" y="1600201"/>
            <a:ext cx="4891709" cy="4203181"/>
          </a:xfrm>
        </p:spPr>
        <p:txBody>
          <a:bodyPr/>
          <a:lstStyle>
            <a:lvl1pPr marL="0" indent="0">
              <a:lnSpc>
                <a:spcPct val="100000"/>
              </a:lnSpc>
              <a:spcAft>
                <a:spcPts val="600"/>
              </a:spcAft>
              <a:buNone/>
              <a:defRPr sz="2500" b="0"/>
            </a:lvl1pPr>
            <a:lvl2pPr marL="287338" indent="-279400">
              <a:lnSpc>
                <a:spcPct val="100000"/>
              </a:lnSpc>
              <a:spcAft>
                <a:spcPts val="600"/>
              </a:spcAft>
              <a:buFont typeface="Arial" charset="0"/>
              <a:buChar char="•"/>
              <a:tabLst/>
              <a:defRPr sz="2200" b="0"/>
            </a:lvl2pPr>
            <a:lvl3pPr marL="744538" indent="-279400">
              <a:lnSpc>
                <a:spcPct val="100000"/>
              </a:lnSpc>
              <a:spcAft>
                <a:spcPts val="600"/>
              </a:spcAft>
              <a:buSzPct val="95000"/>
              <a:buFont typeface="Courier New" charset="0"/>
              <a:buChar char="o"/>
              <a:tabLst/>
              <a:defRPr sz="2000" b="0"/>
            </a:lvl3pPr>
            <a:lvl4pPr marL="1201738" indent="-279400">
              <a:lnSpc>
                <a:spcPct val="110000"/>
              </a:lnSpc>
              <a:spcAft>
                <a:spcPts val="600"/>
              </a:spcAft>
              <a:tabLst/>
              <a:defRPr sz="1600" b="0"/>
            </a:lvl4pPr>
            <a:lvl5pPr>
              <a:lnSpc>
                <a:spcPct val="110000"/>
              </a:lnSpc>
              <a:spcAft>
                <a:spcPts val="600"/>
              </a:spcAft>
              <a:defRPr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grpSp>
        <p:nvGrpSpPr>
          <p:cNvPr id="6" name="Group 5"/>
          <p:cNvGrpSpPr/>
          <p:nvPr userDrawn="1"/>
        </p:nvGrpSpPr>
        <p:grpSpPr>
          <a:xfrm>
            <a:off x="0" y="0"/>
            <a:ext cx="361015" cy="6858000"/>
            <a:chOff x="0" y="0"/>
            <a:chExt cx="361015" cy="6858000"/>
          </a:xfrm>
        </p:grpSpPr>
        <p:sp>
          <p:nvSpPr>
            <p:cNvPr id="4" name="Rectangle 3"/>
            <p:cNvSpPr/>
            <p:nvPr userDrawn="1"/>
          </p:nvSpPr>
          <p:spPr>
            <a:xfrm>
              <a:off x="0" y="0"/>
              <a:ext cx="359923" cy="6858000"/>
            </a:xfrm>
            <a:prstGeom prst="rect">
              <a:avLst/>
            </a:prstGeom>
            <a:solidFill>
              <a:srgbClr val="0028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userDrawn="1"/>
          </p:nvSpPr>
          <p:spPr>
            <a:xfrm rot="16200000">
              <a:off x="-2669157" y="3773314"/>
              <a:ext cx="5842715" cy="215444"/>
            </a:xfrm>
            <a:prstGeom prst="rect">
              <a:avLst/>
            </a:prstGeom>
            <a:noFill/>
          </p:spPr>
          <p:txBody>
            <a:bodyPr wrap="square" rtlCol="0">
              <a:spAutoFit/>
            </a:bodyPr>
            <a:lstStyle/>
            <a:p>
              <a:r>
                <a:rPr lang="en-US" sz="800" b="0" dirty="0">
                  <a:solidFill>
                    <a:schemeClr val="bg1">
                      <a:lumMod val="95000"/>
                    </a:schemeClr>
                  </a:solidFill>
                  <a:latin typeface="Arial" charset="0"/>
                  <a:ea typeface="Arial" charset="0"/>
                  <a:cs typeface="Arial" charset="0"/>
                </a:rPr>
                <a:t>© 2018 ASPEN | American Society for Parenteral and Enteral Nutrition.</a:t>
              </a:r>
              <a:r>
                <a:rPr lang="en-US" sz="800" b="0" baseline="0" dirty="0">
                  <a:solidFill>
                    <a:schemeClr val="bg1">
                      <a:lumMod val="95000"/>
                    </a:schemeClr>
                  </a:solidFill>
                  <a:latin typeface="Arial" charset="0"/>
                  <a:ea typeface="Arial" charset="0"/>
                  <a:cs typeface="Arial" charset="0"/>
                </a:rPr>
                <a:t>  All Rights Reserved.</a:t>
              </a:r>
              <a:endParaRPr lang="en-US" sz="800" b="0" dirty="0">
                <a:solidFill>
                  <a:schemeClr val="bg1">
                    <a:lumMod val="95000"/>
                  </a:schemeClr>
                </a:solidFill>
                <a:latin typeface="Arial" charset="0"/>
                <a:ea typeface="Arial" charset="0"/>
                <a:cs typeface="Arial" charset="0"/>
              </a:endParaRPr>
            </a:p>
          </p:txBody>
        </p:sp>
        <p:sp>
          <p:nvSpPr>
            <p:cNvPr id="7" name="Rectangle 6"/>
            <p:cNvSpPr/>
            <p:nvPr userDrawn="1"/>
          </p:nvSpPr>
          <p:spPr>
            <a:xfrm>
              <a:off x="324439" y="0"/>
              <a:ext cx="36576" cy="6858000"/>
            </a:xfrm>
            <a:prstGeom prst="rect">
              <a:avLst/>
            </a:prstGeom>
            <a:solidFill>
              <a:srgbClr val="DE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Slide Number Placeholder 3"/>
          <p:cNvSpPr txBox="1">
            <a:spLocks/>
          </p:cNvSpPr>
          <p:nvPr userDrawn="1"/>
        </p:nvSpPr>
        <p:spPr>
          <a:xfrm>
            <a:off x="5623062" y="6450150"/>
            <a:ext cx="990600" cy="217350"/>
          </a:xfrm>
          <a:prstGeom prst="rect">
            <a:avLst/>
          </a:prstGeom>
        </p:spPr>
        <p:txBody>
          <a:bodyPr lIns="0" tIns="0" rIns="0" bIns="0" anchor="b"/>
          <a:lstStyle>
            <a:lvl1pPr algn="ctr">
              <a:defRPr/>
            </a:lvl1pPr>
          </a:lstStyle>
          <a:p>
            <a:pPr marL="0" marR="0" lvl="0" indent="0" algn="ctr" defTabSz="914377" rtl="0" eaLnBrk="0" fontAlgn="base" latinLnBrk="0" hangingPunct="0">
              <a:lnSpc>
                <a:spcPct val="100000"/>
              </a:lnSpc>
              <a:spcBef>
                <a:spcPct val="0"/>
              </a:spcBef>
              <a:spcAft>
                <a:spcPct val="0"/>
              </a:spcAft>
              <a:buClrTx/>
              <a:buSzTx/>
              <a:buFontTx/>
              <a:buNone/>
              <a:tabLst/>
              <a:defRPr/>
            </a:pPr>
            <a:fld id="{09410D4E-986E-4309-BDE9-62C4EB8C2960}" type="slidenum">
              <a:rPr kumimoji="0" lang="en-US" sz="1000" b="0" i="0" u="none" strike="noStrike" kern="1200" cap="none" spc="0" normalizeH="0" baseline="0" noProof="0" smtClean="0">
                <a:ln>
                  <a:noFill/>
                </a:ln>
                <a:solidFill>
                  <a:schemeClr val="tx1"/>
                </a:solidFill>
                <a:effectLst/>
                <a:uLnTx/>
                <a:uFillTx/>
                <a:latin typeface="Arial" charset="0"/>
                <a:ea typeface="Arial" charset="0"/>
                <a:cs typeface="Arial" charset="0"/>
              </a:rPr>
              <a:pPr marL="0" marR="0" lvl="0" indent="0" algn="ctr" defTabSz="914377" rtl="0" eaLnBrk="0" fontAlgn="base" latinLnBrk="0" hangingPunct="0">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
        <p:nvSpPr>
          <p:cNvPr id="11" name="Content Placeholder 2"/>
          <p:cNvSpPr>
            <a:spLocks noGrp="1"/>
          </p:cNvSpPr>
          <p:nvPr>
            <p:ph idx="10"/>
          </p:nvPr>
        </p:nvSpPr>
        <p:spPr>
          <a:xfrm>
            <a:off x="6241958" y="1600200"/>
            <a:ext cx="4891709" cy="4203181"/>
          </a:xfrm>
        </p:spPr>
        <p:txBody>
          <a:bodyPr/>
          <a:lstStyle>
            <a:lvl1pPr marL="0" indent="0">
              <a:lnSpc>
                <a:spcPct val="100000"/>
              </a:lnSpc>
              <a:spcAft>
                <a:spcPts val="600"/>
              </a:spcAft>
              <a:buNone/>
              <a:defRPr sz="2500" b="0"/>
            </a:lvl1pPr>
            <a:lvl2pPr marL="287338" indent="-279400">
              <a:lnSpc>
                <a:spcPct val="100000"/>
              </a:lnSpc>
              <a:spcAft>
                <a:spcPts val="600"/>
              </a:spcAft>
              <a:buFont typeface="Arial" charset="0"/>
              <a:buChar char="•"/>
              <a:tabLst/>
              <a:defRPr sz="2200" b="0"/>
            </a:lvl2pPr>
            <a:lvl3pPr marL="744538" indent="-279400">
              <a:lnSpc>
                <a:spcPct val="100000"/>
              </a:lnSpc>
              <a:spcAft>
                <a:spcPts val="600"/>
              </a:spcAft>
              <a:buSzPct val="95000"/>
              <a:buFont typeface="Courier New" charset="0"/>
              <a:buChar char="o"/>
              <a:tabLst/>
              <a:defRPr sz="2000" b="0"/>
            </a:lvl3pPr>
            <a:lvl4pPr marL="1201738" indent="-279400">
              <a:lnSpc>
                <a:spcPct val="110000"/>
              </a:lnSpc>
              <a:spcAft>
                <a:spcPts val="600"/>
              </a:spcAft>
              <a:tabLst/>
              <a:defRPr sz="1600" b="0"/>
            </a:lvl4pPr>
            <a:lvl5pPr>
              <a:lnSpc>
                <a:spcPct val="110000"/>
              </a:lnSpc>
              <a:spcAft>
                <a:spcPts val="600"/>
              </a:spcAft>
              <a:defRPr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821279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2595B8-0088-5C48-BBD2-80B7733FB84D}"/>
              </a:ext>
            </a:extLst>
          </p:cNvPr>
          <p:cNvSpPr/>
          <p:nvPr userDrawn="1"/>
        </p:nvSpPr>
        <p:spPr>
          <a:xfrm>
            <a:off x="0" y="0"/>
            <a:ext cx="12192000" cy="5760720"/>
          </a:xfrm>
          <a:prstGeom prst="rect">
            <a:avLst/>
          </a:prstGeom>
          <a:solidFill>
            <a:srgbClr val="0028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1DF0528-133E-6941-BDC8-1ED704A3E645}"/>
              </a:ext>
            </a:extLst>
          </p:cNvPr>
          <p:cNvSpPr/>
          <p:nvPr userDrawn="1"/>
        </p:nvSpPr>
        <p:spPr>
          <a:xfrm flipV="1">
            <a:off x="0" y="5679234"/>
            <a:ext cx="12192000" cy="91440"/>
          </a:xfrm>
          <a:prstGeom prst="rect">
            <a:avLst/>
          </a:prstGeom>
          <a:solidFill>
            <a:srgbClr val="DE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444E015-B5B6-0548-9D67-29F60855B56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45" r="9450"/>
          <a:stretch/>
        </p:blipFill>
        <p:spPr>
          <a:xfrm>
            <a:off x="793934" y="581180"/>
            <a:ext cx="3283415" cy="1511232"/>
          </a:xfrm>
          <a:prstGeom prst="rect">
            <a:avLst/>
          </a:prstGeom>
        </p:spPr>
      </p:pic>
      <p:sp>
        <p:nvSpPr>
          <p:cNvPr id="14" name="Title 1">
            <a:extLst>
              <a:ext uri="{FF2B5EF4-FFF2-40B4-BE49-F238E27FC236}">
                <a16:creationId xmlns:a16="http://schemas.microsoft.com/office/drawing/2014/main" id="{59075242-8907-4644-8941-30E507120A97}"/>
              </a:ext>
            </a:extLst>
          </p:cNvPr>
          <p:cNvSpPr>
            <a:spLocks noGrp="1"/>
          </p:cNvSpPr>
          <p:nvPr>
            <p:ph type="title"/>
          </p:nvPr>
        </p:nvSpPr>
        <p:spPr>
          <a:xfrm>
            <a:off x="4234248" y="279400"/>
            <a:ext cx="6877744" cy="1317624"/>
          </a:xfrm>
          <a:prstGeom prst="rect">
            <a:avLst/>
          </a:prstGeom>
        </p:spPr>
        <p:txBody>
          <a:bodyPr/>
          <a:lstStyle>
            <a:lvl1pPr>
              <a:lnSpc>
                <a:spcPct val="90000"/>
              </a:lnSpc>
              <a:defRPr>
                <a:solidFill>
                  <a:schemeClr val="bg1"/>
                </a:solidFill>
              </a:defRPr>
            </a:lvl1pPr>
          </a:lstStyle>
          <a:p>
            <a:r>
              <a:rPr lang="en-US" dirty="0"/>
              <a:t>Click to edit Master title style</a:t>
            </a:r>
          </a:p>
        </p:txBody>
      </p:sp>
      <p:sp>
        <p:nvSpPr>
          <p:cNvPr id="15" name="Content Placeholder 2">
            <a:extLst>
              <a:ext uri="{FF2B5EF4-FFF2-40B4-BE49-F238E27FC236}">
                <a16:creationId xmlns:a16="http://schemas.microsoft.com/office/drawing/2014/main" id="{EC6E5033-8823-2746-A05F-71EC8C4C8AC3}"/>
              </a:ext>
            </a:extLst>
          </p:cNvPr>
          <p:cNvSpPr>
            <a:spLocks noGrp="1"/>
          </p:cNvSpPr>
          <p:nvPr>
            <p:ph sz="half" idx="1"/>
          </p:nvPr>
        </p:nvSpPr>
        <p:spPr>
          <a:xfrm>
            <a:off x="4234248" y="1597024"/>
            <a:ext cx="6877743" cy="4224339"/>
          </a:xfrm>
          <a:prstGeom prst="rect">
            <a:avLst/>
          </a:prstGeom>
        </p:spPr>
        <p:txBody>
          <a:bodyPr/>
          <a:lstStyle>
            <a:lvl1pPr>
              <a:spcBef>
                <a:spcPts val="600"/>
              </a:spcBef>
              <a:spcAft>
                <a:spcPts val="900"/>
              </a:spcAft>
              <a:defRPr sz="2500">
                <a:solidFill>
                  <a:schemeClr val="bg1"/>
                </a:solidFill>
                <a:latin typeface="Arial" charset="0"/>
                <a:ea typeface="Arial" charset="0"/>
                <a:cs typeface="Arial" charset="0"/>
              </a:defRPr>
            </a:lvl1pPr>
            <a:lvl2pPr marL="742950" indent="-285750">
              <a:spcBef>
                <a:spcPts val="300"/>
              </a:spcBef>
              <a:spcAft>
                <a:spcPts val="900"/>
              </a:spcAft>
              <a:buSzPct val="95000"/>
              <a:buFont typeface="Courier New" charset="0"/>
              <a:buChar char="o"/>
              <a:defRPr sz="2200">
                <a:solidFill>
                  <a:schemeClr val="bg1"/>
                </a:solidFill>
                <a:latin typeface="Arial" charset="0"/>
                <a:ea typeface="Arial" charset="0"/>
                <a:cs typeface="Arial" charset="0"/>
              </a:defRPr>
            </a:lvl2pPr>
            <a:lvl3pPr marL="1143000" indent="-228600">
              <a:spcBef>
                <a:spcPts val="300"/>
              </a:spcBef>
              <a:spcAft>
                <a:spcPts val="900"/>
              </a:spcAft>
              <a:buFont typeface=".AppleSystemUIFont" charset="-120"/>
              <a:buChar char="-"/>
              <a:defRPr sz="1800">
                <a:solidFill>
                  <a:schemeClr val="bg1"/>
                </a:solidFill>
                <a:latin typeface="Arial" charset="0"/>
                <a:ea typeface="Arial" charset="0"/>
                <a:cs typeface="Arial" charset="0"/>
              </a:defRPr>
            </a:lvl3pPr>
            <a:lvl4pPr marL="1600200" indent="-228600">
              <a:spcBef>
                <a:spcPts val="300"/>
              </a:spcBef>
              <a:spcAft>
                <a:spcPts val="900"/>
              </a:spcAft>
              <a:buSzPct val="95000"/>
              <a:buFont typeface="Wingdings" charset="2"/>
              <a:buChar char="§"/>
              <a:defRPr sz="1400">
                <a:solidFill>
                  <a:schemeClr val="bg1"/>
                </a:solidFill>
                <a:latin typeface="Arial" charset="0"/>
                <a:ea typeface="Arial" charset="0"/>
                <a:cs typeface="Arial" charset="0"/>
              </a:defRPr>
            </a:lvl4pPr>
            <a:lvl5pPr marL="2057400" indent="-228600">
              <a:buFont typeface="Courier New" charset="0"/>
              <a:buChar char="o"/>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067202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600201"/>
            <a:ext cx="10172700" cy="4221479"/>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Footer Placeholder 3"/>
          <p:cNvSpPr>
            <a:spLocks noGrp="1"/>
          </p:cNvSpPr>
          <p:nvPr>
            <p:ph type="ftr" sz="quarter" idx="3"/>
          </p:nvPr>
        </p:nvSpPr>
        <p:spPr>
          <a:xfrm>
            <a:off x="952500" y="6356351"/>
            <a:ext cx="4593535" cy="311150"/>
          </a:xfrm>
          <a:prstGeom prst="rect">
            <a:avLst/>
          </a:prstGeom>
        </p:spPr>
        <p:txBody>
          <a:bodyPr vert="horz" lIns="0" tIns="0" rIns="0" bIns="0" rtlCol="0" anchor="b"/>
          <a:lstStyle>
            <a:lvl1pPr algn="l">
              <a:defRPr sz="1000">
                <a:solidFill>
                  <a:schemeClr val="tx1"/>
                </a:solidFill>
                <a:latin typeface="Arial" charset="0"/>
                <a:ea typeface="Arial" charset="0"/>
                <a:cs typeface="Arial" charset="0"/>
              </a:defRPr>
            </a:lvl1pPr>
          </a:lstStyle>
          <a:p>
            <a:r>
              <a:rPr lang="en-US"/>
              <a:t>Source</a:t>
            </a:r>
            <a:endParaRPr lang="en-US" dirty="0"/>
          </a:p>
        </p:txBody>
      </p:sp>
      <p:sp>
        <p:nvSpPr>
          <p:cNvPr id="5" name="Title Placeholder 4"/>
          <p:cNvSpPr>
            <a:spLocks noGrp="1"/>
          </p:cNvSpPr>
          <p:nvPr>
            <p:ph type="title"/>
          </p:nvPr>
        </p:nvSpPr>
        <p:spPr>
          <a:xfrm>
            <a:off x="952500" y="279400"/>
            <a:ext cx="10172700" cy="1325563"/>
          </a:xfrm>
          <a:prstGeom prst="rect">
            <a:avLst/>
          </a:prstGeom>
        </p:spPr>
        <p:txBody>
          <a:bodyPr vert="horz" lIns="0" tIns="0" rIns="0" bIns="0" rtlCol="0" anchor="ctr">
            <a:normAutofit/>
          </a:bodyPr>
          <a:lstStyle/>
          <a:p>
            <a:r>
              <a:rPr lang="en-US" dirty="0"/>
              <a:t>Click to edit Master title style</a:t>
            </a:r>
          </a:p>
        </p:txBody>
      </p:sp>
    </p:spTree>
    <p:extLst>
      <p:ext uri="{BB962C8B-B14F-4D97-AF65-F5344CB8AC3E}">
        <p14:creationId xmlns:p14="http://schemas.microsoft.com/office/powerpoint/2010/main" val="4150853060"/>
      </p:ext>
    </p:extLst>
  </p:cSld>
  <p:clrMap bg1="lt1" tx1="dk1" bg2="lt2" tx2="dk2" accent1="accent1" accent2="accent2" accent3="accent3" accent4="accent4" accent5="accent5" accent6="accent6" hlink="hlink" folHlink="folHlink"/>
  <p:sldLayoutIdLst>
    <p:sldLayoutId id="2147483670" r:id="rId1"/>
    <p:sldLayoutId id="2147483669" r:id="rId2"/>
    <p:sldLayoutId id="2147483661" r:id="rId3"/>
    <p:sldLayoutId id="2147483664" r:id="rId4"/>
    <p:sldLayoutId id="2147483663" r:id="rId5"/>
    <p:sldLayoutId id="2147483662" r:id="rId6"/>
    <p:sldLayoutId id="2147483665" r:id="rId7"/>
  </p:sldLayoutIdLst>
  <p:hf hdr="0" dt="0"/>
  <p:txStyles>
    <p:titleStyle>
      <a:lvl1pPr algn="l" defTabSz="914400" rtl="0" eaLnBrk="1" latinLnBrk="0" hangingPunct="1">
        <a:lnSpc>
          <a:spcPct val="90000"/>
        </a:lnSpc>
        <a:spcBef>
          <a:spcPct val="0"/>
        </a:spcBef>
        <a:buNone/>
        <a:defRPr sz="4000" b="0" i="0" kern="1200" spc="-100" baseline="0">
          <a:solidFill>
            <a:srgbClr val="002857"/>
          </a:solidFill>
          <a:latin typeface="Franklin Gothic Medium" charset="0"/>
          <a:ea typeface="Franklin Gothic Medium" charset="0"/>
          <a:cs typeface="Franklin Gothic Medium" charset="0"/>
        </a:defRPr>
      </a:lvl1pPr>
    </p:titleStyle>
    <p:bodyStyle>
      <a:lvl1pPr marL="274320" indent="-274320" algn="l" defTabSz="914400" rtl="0" eaLnBrk="1" latinLnBrk="0" hangingPunct="1">
        <a:spcBef>
          <a:spcPts val="900"/>
        </a:spcBef>
        <a:spcAft>
          <a:spcPts val="600"/>
        </a:spcAft>
        <a:buFont typeface="Arial" pitchFamily="34" charset="0"/>
        <a:buChar char="•"/>
        <a:defRPr sz="2500" kern="1200">
          <a:solidFill>
            <a:schemeClr val="tx1">
              <a:lumMod val="85000"/>
              <a:lumOff val="15000"/>
            </a:schemeClr>
          </a:solidFill>
          <a:latin typeface="Arial" charset="0"/>
          <a:ea typeface="Arial" charset="0"/>
          <a:cs typeface="Arial" charset="0"/>
        </a:defRPr>
      </a:lvl1pPr>
      <a:lvl2pPr marL="742950" indent="-274320" algn="l" defTabSz="914400" rtl="0" eaLnBrk="1" latinLnBrk="0" hangingPunct="1">
        <a:spcBef>
          <a:spcPts val="300"/>
        </a:spcBef>
        <a:spcAft>
          <a:spcPts val="600"/>
        </a:spcAft>
        <a:buSzPct val="95000"/>
        <a:buFont typeface="Courier New" charset="0"/>
        <a:buChar char="o"/>
        <a:defRPr sz="2200" i="1" kern="1200">
          <a:solidFill>
            <a:schemeClr val="tx1">
              <a:lumMod val="85000"/>
              <a:lumOff val="15000"/>
            </a:schemeClr>
          </a:solidFill>
          <a:latin typeface="Arial" charset="0"/>
          <a:ea typeface="Arial" charset="0"/>
          <a:cs typeface="Arial" charset="0"/>
        </a:defRPr>
      </a:lvl2pPr>
      <a:lvl3pPr marL="1143000" indent="-228600" algn="l" defTabSz="914400" rtl="0" eaLnBrk="1" latinLnBrk="0" hangingPunct="1">
        <a:spcBef>
          <a:spcPts val="300"/>
        </a:spcBef>
        <a:spcAft>
          <a:spcPts val="600"/>
        </a:spcAft>
        <a:buFont typeface=".AppleSystemUIFont" charset="-120"/>
        <a:buChar char="-"/>
        <a:defRPr sz="1800" kern="1200">
          <a:solidFill>
            <a:schemeClr val="tx1">
              <a:lumMod val="85000"/>
              <a:lumOff val="15000"/>
            </a:schemeClr>
          </a:solidFill>
          <a:latin typeface="Arial" charset="0"/>
          <a:ea typeface="Arial" charset="0"/>
          <a:cs typeface="Arial" charset="0"/>
        </a:defRPr>
      </a:lvl3pPr>
      <a:lvl4pPr marL="1600200" indent="-228600" algn="l" defTabSz="914400" rtl="0" eaLnBrk="1" latinLnBrk="0" hangingPunct="1">
        <a:spcBef>
          <a:spcPts val="300"/>
        </a:spcBef>
        <a:spcAft>
          <a:spcPts val="600"/>
        </a:spcAft>
        <a:buFont typeface="Wingdings" charset="2"/>
        <a:buChar char="§"/>
        <a:defRPr sz="1600" i="1" kern="1200">
          <a:solidFill>
            <a:schemeClr val="tx1">
              <a:lumMod val="85000"/>
              <a:lumOff val="15000"/>
            </a:schemeClr>
          </a:solidFill>
          <a:latin typeface="Arial" charset="0"/>
          <a:ea typeface="Arial" charset="0"/>
          <a:cs typeface="Arial"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200" userDrawn="1">
          <p15:clr>
            <a:srgbClr val="F26B43"/>
          </p15:clr>
        </p15:guide>
        <p15:guide id="2" pos="600" userDrawn="1">
          <p15:clr>
            <a:srgbClr val="F26B43"/>
          </p15:clr>
        </p15:guide>
        <p15:guide id="3" orient="horz" pos="176" userDrawn="1">
          <p15:clr>
            <a:srgbClr val="F26B43"/>
          </p15:clr>
        </p15:guide>
        <p15:guide id="4" orient="horz" pos="1006" userDrawn="1">
          <p15:clr>
            <a:srgbClr val="F26B43"/>
          </p15:clr>
        </p15:guide>
        <p15:guide id="5" orient="horz" pos="3667" userDrawn="1">
          <p15:clr>
            <a:srgbClr val="F26B43"/>
          </p15:clr>
        </p15:guide>
        <p15:guide id="6" pos="700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www.nutritioncare.org/Continuing_Education/Faculty_Item_Writing_Training/"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01325-B23C-0F4B-BE79-FD0177A2F8E2}"/>
              </a:ext>
            </a:extLst>
          </p:cNvPr>
          <p:cNvSpPr>
            <a:spLocks noGrp="1"/>
          </p:cNvSpPr>
          <p:nvPr>
            <p:ph type="ctrTitle"/>
          </p:nvPr>
        </p:nvSpPr>
        <p:spPr>
          <a:xfrm>
            <a:off x="4887310" y="1832093"/>
            <a:ext cx="6612712" cy="1937544"/>
          </a:xfrm>
        </p:spPr>
        <p:txBody>
          <a:bodyPr anchor="b">
            <a:noAutofit/>
          </a:bodyPr>
          <a:lstStyle/>
          <a:p>
            <a:r>
              <a:rPr lang="en-US" dirty="0"/>
              <a:t>Goal Directed Nutrition Therapy in Critical Illness</a:t>
            </a:r>
          </a:p>
        </p:txBody>
      </p:sp>
      <p:sp>
        <p:nvSpPr>
          <p:cNvPr id="3" name="Subtitle 2">
            <a:extLst>
              <a:ext uri="{FF2B5EF4-FFF2-40B4-BE49-F238E27FC236}">
                <a16:creationId xmlns:a16="http://schemas.microsoft.com/office/drawing/2014/main" id="{DF90BF3B-9D08-4141-966E-7F4B838133C4}"/>
              </a:ext>
            </a:extLst>
          </p:cNvPr>
          <p:cNvSpPr>
            <a:spLocks noGrp="1"/>
          </p:cNvSpPr>
          <p:nvPr>
            <p:ph type="subTitle" idx="1"/>
          </p:nvPr>
        </p:nvSpPr>
        <p:spPr>
          <a:xfrm>
            <a:off x="5005005" y="4160108"/>
            <a:ext cx="6612712" cy="1477936"/>
          </a:xfrm>
        </p:spPr>
        <p:txBody>
          <a:bodyPr/>
          <a:lstStyle/>
          <a:p>
            <a:r>
              <a:rPr lang="en-US" dirty="0"/>
              <a:t>April 9, 2019</a:t>
            </a:r>
          </a:p>
          <a:p>
            <a:r>
              <a:rPr lang="en-US" dirty="0"/>
              <a:t>4:00 – 5:30 PM ET</a:t>
            </a:r>
          </a:p>
        </p:txBody>
      </p:sp>
      <p:sp>
        <p:nvSpPr>
          <p:cNvPr id="4" name="TextBox 3">
            <a:extLst>
              <a:ext uri="{FF2B5EF4-FFF2-40B4-BE49-F238E27FC236}">
                <a16:creationId xmlns:a16="http://schemas.microsoft.com/office/drawing/2014/main" id="{BBA76C53-0251-FA45-AB28-CB43E3BEA880}"/>
              </a:ext>
            </a:extLst>
          </p:cNvPr>
          <p:cNvSpPr txBox="1"/>
          <p:nvPr/>
        </p:nvSpPr>
        <p:spPr>
          <a:xfrm>
            <a:off x="7768281" y="0"/>
            <a:ext cx="3731741" cy="492443"/>
          </a:xfrm>
          <a:prstGeom prst="rect">
            <a:avLst/>
          </a:prstGeom>
          <a:solidFill>
            <a:srgbClr val="FFCF85"/>
          </a:solidFill>
        </p:spPr>
        <p:txBody>
          <a:bodyPr wrap="square" rtlCol="0">
            <a:spAutoFit/>
          </a:bodyPr>
          <a:lstStyle/>
          <a:p>
            <a:r>
              <a:rPr lang="en-US" sz="1400" dirty="0"/>
              <a:t>Title slide for 2 line titles: </a:t>
            </a:r>
          </a:p>
          <a:p>
            <a:r>
              <a:rPr lang="en-US" sz="1200" i="1" dirty="0"/>
              <a:t>Enter the webinar title, date and time</a:t>
            </a:r>
          </a:p>
        </p:txBody>
      </p:sp>
      <p:sp>
        <p:nvSpPr>
          <p:cNvPr id="5" name="Rectangle 3">
            <a:extLst>
              <a:ext uri="{FF2B5EF4-FFF2-40B4-BE49-F238E27FC236}">
                <a16:creationId xmlns:a16="http://schemas.microsoft.com/office/drawing/2014/main" id="{31A56B77-D2CC-B94A-8A7F-1E8A945AF0AF}"/>
              </a:ext>
            </a:extLst>
          </p:cNvPr>
          <p:cNvSpPr txBox="1">
            <a:spLocks noChangeArrowheads="1"/>
          </p:cNvSpPr>
          <p:nvPr/>
        </p:nvSpPr>
        <p:spPr>
          <a:xfrm>
            <a:off x="370703" y="0"/>
            <a:ext cx="7397578" cy="1441622"/>
          </a:xfrm>
          <a:prstGeom prst="rect">
            <a:avLst/>
          </a:prstGeom>
          <a:solidFill>
            <a:schemeClr val="accent6">
              <a:lumMod val="20000"/>
              <a:lumOff val="80000"/>
            </a:schemeClr>
          </a:solidFill>
        </p:spPr>
        <p:txBody>
          <a:bodyPr/>
          <a:lstStyle/>
          <a:p>
            <a:pPr>
              <a:lnSpc>
                <a:spcPct val="80000"/>
              </a:lnSpc>
            </a:pPr>
            <a:r>
              <a:rPr lang="en-US" sz="1400" dirty="0">
                <a:latin typeface="Calibri" panose="020F0502020204030204" pitchFamily="34" charset="0"/>
                <a:cs typeface="Arial" panose="020B0604020202020204" pitchFamily="34" charset="0"/>
              </a:rPr>
              <a:t>This slide deck should be used as a template for your presentation. The information included is necessary to ensure ASPEN remains in compliance with various accrediting bodies. The ASPEN logo should be on your slides.  </a:t>
            </a:r>
          </a:p>
          <a:p>
            <a:pPr>
              <a:lnSpc>
                <a:spcPct val="80000"/>
              </a:lnSpc>
            </a:pPr>
            <a:endParaRPr lang="en-US" sz="1400" dirty="0">
              <a:latin typeface="Calibri" panose="020F0502020204030204" pitchFamily="34" charset="0"/>
              <a:cs typeface="Arial" panose="020B0604020202020204" pitchFamily="34" charset="0"/>
            </a:endParaRPr>
          </a:p>
          <a:p>
            <a:pPr>
              <a:lnSpc>
                <a:spcPct val="80000"/>
              </a:lnSpc>
            </a:pPr>
            <a:r>
              <a:rPr lang="en-US" sz="1400" dirty="0">
                <a:latin typeface="Calibri" panose="020F0502020204030204" pitchFamily="34" charset="0"/>
                <a:cs typeface="Arial" panose="020B0604020202020204" pitchFamily="34" charset="0"/>
              </a:rPr>
              <a:t>NOTE: </a:t>
            </a:r>
          </a:p>
          <a:p>
            <a:pPr>
              <a:lnSpc>
                <a:spcPct val="80000"/>
              </a:lnSpc>
            </a:pPr>
            <a:r>
              <a:rPr lang="en-US" sz="1400" dirty="0">
                <a:latin typeface="Calibri" panose="020F0502020204030204" pitchFamily="34" charset="0"/>
                <a:cs typeface="Arial" panose="020B0604020202020204" pitchFamily="34" charset="0"/>
              </a:rPr>
              <a:t>The slide titles used are just examples, it is not necessary for your presentation to include these exact titles. Delete the slide samples you do not need.</a:t>
            </a:r>
          </a:p>
          <a:p>
            <a:pPr>
              <a:lnSpc>
                <a:spcPct val="80000"/>
              </a:lnSpc>
            </a:pPr>
            <a:r>
              <a:rPr lang="en-US" sz="1400" dirty="0"/>
              <a:t>***Delete instruction boxes when done.***</a:t>
            </a:r>
          </a:p>
          <a:p>
            <a:pPr>
              <a:lnSpc>
                <a:spcPct val="80000"/>
              </a:lnSpc>
            </a:pPr>
            <a:endParaRPr lang="en-US" sz="1400" dirty="0">
              <a:latin typeface="Calibri" panose="020F0502020204030204" pitchFamily="34" charset="0"/>
              <a:cs typeface="Arial" panose="020B0604020202020204" pitchFamily="34" charset="0"/>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endParaRPr kumimoji="0" lang="en-US" sz="140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31067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6D632-B94C-4AEA-BC34-962482C78042}"/>
              </a:ext>
            </a:extLst>
          </p:cNvPr>
          <p:cNvSpPr>
            <a:spLocks noGrp="1"/>
          </p:cNvSpPr>
          <p:nvPr>
            <p:ph type="ctrTitle"/>
          </p:nvPr>
        </p:nvSpPr>
        <p:spPr/>
        <p:txBody>
          <a:bodyPr/>
          <a:lstStyle/>
          <a:p>
            <a:r>
              <a:rPr lang="en-US" dirty="0"/>
              <a:t>Presentation Title Slide</a:t>
            </a:r>
          </a:p>
        </p:txBody>
      </p:sp>
      <p:sp>
        <p:nvSpPr>
          <p:cNvPr id="3" name="Content Placeholder 2">
            <a:extLst>
              <a:ext uri="{FF2B5EF4-FFF2-40B4-BE49-F238E27FC236}">
                <a16:creationId xmlns:a16="http://schemas.microsoft.com/office/drawing/2014/main" id="{82A12E3A-0C26-429B-9973-F421A890C72D}"/>
              </a:ext>
            </a:extLst>
          </p:cNvPr>
          <p:cNvSpPr>
            <a:spLocks noGrp="1"/>
          </p:cNvSpPr>
          <p:nvPr>
            <p:ph type="subTitle" idx="1"/>
          </p:nvPr>
        </p:nvSpPr>
        <p:spPr/>
        <p:txBody>
          <a:bodyPr/>
          <a:lstStyle/>
          <a:p>
            <a:r>
              <a:rPr lang="en-US" dirty="0"/>
              <a:t>Full Name, Credentials</a:t>
            </a:r>
          </a:p>
          <a:p>
            <a:r>
              <a:rPr lang="en-US" dirty="0"/>
              <a:t>Affiliation/Institution</a:t>
            </a:r>
          </a:p>
          <a:p>
            <a:r>
              <a:rPr lang="en-US" dirty="0"/>
              <a:t>Affiliation/Institution City and State</a:t>
            </a:r>
          </a:p>
        </p:txBody>
      </p:sp>
    </p:spTree>
    <p:extLst>
      <p:ext uri="{BB962C8B-B14F-4D97-AF65-F5344CB8AC3E}">
        <p14:creationId xmlns:p14="http://schemas.microsoft.com/office/powerpoint/2010/main" val="67361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Disclosures</a:t>
            </a:r>
          </a:p>
        </p:txBody>
      </p:sp>
      <p:sp>
        <p:nvSpPr>
          <p:cNvPr id="3" name="Content Placeholder 2"/>
          <p:cNvSpPr>
            <a:spLocks noGrp="1"/>
          </p:cNvSpPr>
          <p:nvPr>
            <p:ph sz="half" idx="1"/>
          </p:nvPr>
        </p:nvSpPr>
        <p:spPr/>
        <p:txBody>
          <a:bodyPr/>
          <a:lstStyle/>
          <a:p>
            <a:pPr marL="0" lvl="0" indent="0" eaLnBrk="0" hangingPunct="0">
              <a:spcBef>
                <a:spcPct val="20000"/>
              </a:spcBef>
              <a:spcAft>
                <a:spcPts val="0"/>
              </a:spcAft>
              <a:buNone/>
              <a:defRPr/>
            </a:pPr>
            <a:r>
              <a:rPr lang="en-US" altLang="en-US" sz="2600" kern="0" dirty="0">
                <a:solidFill>
                  <a:prstClr val="black"/>
                </a:solidFill>
                <a:latin typeface="Arial" pitchFamily="34" charset="0"/>
              </a:rPr>
              <a:t>No conflicts of interest related to this presentation</a:t>
            </a:r>
          </a:p>
        </p:txBody>
      </p:sp>
      <p:sp>
        <p:nvSpPr>
          <p:cNvPr id="4" name="TextBox 3">
            <a:extLst>
              <a:ext uri="{FF2B5EF4-FFF2-40B4-BE49-F238E27FC236}">
                <a16:creationId xmlns:a16="http://schemas.microsoft.com/office/drawing/2014/main" id="{D3CC8E75-7587-164C-B5A5-8AE7F4B72360}"/>
              </a:ext>
            </a:extLst>
          </p:cNvPr>
          <p:cNvSpPr txBox="1"/>
          <p:nvPr/>
        </p:nvSpPr>
        <p:spPr>
          <a:xfrm>
            <a:off x="8460259" y="0"/>
            <a:ext cx="3731741" cy="2548390"/>
          </a:xfrm>
          <a:prstGeom prst="rect">
            <a:avLst/>
          </a:prstGeom>
          <a:solidFill>
            <a:srgbClr val="FFCF85"/>
          </a:solidFill>
        </p:spPr>
        <p:txBody>
          <a:bodyPr wrap="square" rtlCol="0">
            <a:spAutoFit/>
          </a:bodyPr>
          <a:lstStyle/>
          <a:p>
            <a:pPr marL="7938" lvl="0" indent="-7938" eaLnBrk="0" fontAlgn="base" hangingPunct="0">
              <a:spcBef>
                <a:spcPct val="20000"/>
              </a:spcBef>
              <a:spcAft>
                <a:spcPct val="0"/>
              </a:spcAft>
              <a:defRPr/>
            </a:pPr>
            <a:r>
              <a:rPr lang="en-US" altLang="en-US" sz="1400" kern="0" dirty="0">
                <a:cs typeface="Times New Roman" pitchFamily="18" charset="0"/>
              </a:rPr>
              <a:t>In order to comply with accreditation guidelines, disclosures should be included in your presentation.  </a:t>
            </a:r>
          </a:p>
          <a:p>
            <a:pPr marL="228600" lvl="0" eaLnBrk="0" fontAlgn="base" hangingPunct="0">
              <a:spcBef>
                <a:spcPct val="20000"/>
              </a:spcBef>
              <a:spcAft>
                <a:spcPct val="0"/>
              </a:spcAft>
              <a:defRPr/>
            </a:pPr>
            <a:r>
              <a:rPr lang="en-US" altLang="en-US" sz="1200" i="1" kern="0" dirty="0">
                <a:cs typeface="Times New Roman" pitchFamily="18" charset="0"/>
              </a:rPr>
              <a:t>For any disclosures you must list: </a:t>
            </a:r>
          </a:p>
          <a:p>
            <a:pPr marL="228600" lvl="0" eaLnBrk="0" fontAlgn="base" hangingPunct="0">
              <a:spcBef>
                <a:spcPct val="20000"/>
              </a:spcBef>
              <a:spcAft>
                <a:spcPct val="0"/>
              </a:spcAft>
              <a:defRPr/>
            </a:pPr>
            <a:r>
              <a:rPr lang="en-US" altLang="en-US" sz="1200" i="1" kern="0" dirty="0">
                <a:cs typeface="Times New Roman" pitchFamily="18" charset="0"/>
              </a:rPr>
              <a:t>Name of company, your affiliation with the company, and what you received (not a dollar amount but a generic term such as honoraria, consultant fee, research support, etc.)</a:t>
            </a:r>
          </a:p>
          <a:p>
            <a:pPr marL="685800" lvl="1" eaLnBrk="0" fontAlgn="base" hangingPunct="0">
              <a:spcBef>
                <a:spcPct val="20000"/>
              </a:spcBef>
              <a:spcAft>
                <a:spcPct val="0"/>
              </a:spcAft>
              <a:defRPr/>
            </a:pPr>
            <a:r>
              <a:rPr lang="en-US" altLang="en-US" sz="1000" i="1" kern="0" dirty="0">
                <a:cs typeface="Times New Roman" pitchFamily="18" charset="0"/>
              </a:rPr>
              <a:t>Ex:  Acme Company, Speaker’s Bureau, honoraria</a:t>
            </a:r>
          </a:p>
          <a:p>
            <a:pPr marL="228600" lvl="0" eaLnBrk="0" fontAlgn="base" hangingPunct="0">
              <a:spcBef>
                <a:spcPct val="20000"/>
              </a:spcBef>
              <a:spcAft>
                <a:spcPct val="0"/>
              </a:spcAft>
              <a:defRPr/>
            </a:pPr>
            <a:r>
              <a:rPr lang="en-US" altLang="en-US" sz="1200" i="1" kern="0" dirty="0">
                <a:cs typeface="Times New Roman" pitchFamily="18" charset="0"/>
              </a:rPr>
              <a:t>If no conflicts, enter:</a:t>
            </a:r>
          </a:p>
          <a:p>
            <a:pPr marL="228600" lvl="0" eaLnBrk="0" fontAlgn="base" hangingPunct="0">
              <a:spcBef>
                <a:spcPct val="20000"/>
              </a:spcBef>
              <a:spcAft>
                <a:spcPct val="0"/>
              </a:spcAft>
              <a:defRPr/>
            </a:pPr>
            <a:r>
              <a:rPr lang="en-US" altLang="en-US" sz="1200" i="1" kern="0" dirty="0">
                <a:cs typeface="Times New Roman" pitchFamily="18" charset="0"/>
              </a:rPr>
              <a:t>No conflicts of interest related to this presentation</a:t>
            </a:r>
            <a:r>
              <a:rPr lang="en-US" sz="1200" dirty="0"/>
              <a:t>.</a:t>
            </a:r>
          </a:p>
        </p:txBody>
      </p:sp>
    </p:spTree>
    <p:extLst>
      <p:ext uri="{BB962C8B-B14F-4D97-AF65-F5344CB8AC3E}">
        <p14:creationId xmlns:p14="http://schemas.microsoft.com/office/powerpoint/2010/main" val="305556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Learning Objectives</a:t>
            </a:r>
          </a:p>
        </p:txBody>
      </p:sp>
      <p:sp>
        <p:nvSpPr>
          <p:cNvPr id="3" name="Content Placeholder 2"/>
          <p:cNvSpPr>
            <a:spLocks noGrp="1"/>
          </p:cNvSpPr>
          <p:nvPr>
            <p:ph sz="half" idx="1"/>
          </p:nvPr>
        </p:nvSpPr>
        <p:spPr/>
        <p:txBody>
          <a:bodyPr>
            <a:normAutofit/>
          </a:bodyPr>
          <a:lstStyle/>
          <a:p>
            <a:pPr marL="0" lvl="0" indent="0">
              <a:spcBef>
                <a:spcPts val="400"/>
              </a:spcBef>
              <a:spcAft>
                <a:spcPts val="400"/>
              </a:spcAft>
              <a:buNone/>
            </a:pPr>
            <a:r>
              <a:rPr lang="en-US" sz="2400" dirty="0">
                <a:ea typeface="Times New Roman" panose="02020603050405020304" pitchFamily="18" charset="0"/>
              </a:rPr>
              <a:t>Three (3) learning objectives which complete the statement: </a:t>
            </a:r>
          </a:p>
          <a:p>
            <a:pPr marL="468630" lvl="1" indent="0">
              <a:spcBef>
                <a:spcPts val="400"/>
              </a:spcBef>
              <a:spcAft>
                <a:spcPts val="400"/>
              </a:spcAft>
              <a:buNone/>
            </a:pPr>
            <a:r>
              <a:rPr lang="en-US" sz="2400" dirty="0">
                <a:ea typeface="Times New Roman" panose="02020603050405020304" pitchFamily="18" charset="0"/>
              </a:rPr>
              <a:t>Upon completion of this session, the learner will be able to….</a:t>
            </a:r>
          </a:p>
          <a:p>
            <a:pPr marL="468630" lvl="1" indent="0">
              <a:spcBef>
                <a:spcPts val="400"/>
              </a:spcBef>
              <a:spcAft>
                <a:spcPts val="400"/>
              </a:spcAft>
              <a:buNone/>
            </a:pPr>
            <a:endParaRPr lang="en-US" sz="2400" dirty="0">
              <a:ea typeface="Times New Roman" panose="02020603050405020304" pitchFamily="18" charset="0"/>
            </a:endParaRPr>
          </a:p>
          <a:p>
            <a:pPr marL="468630" lvl="1" indent="0">
              <a:spcBef>
                <a:spcPts val="400"/>
              </a:spcBef>
              <a:spcAft>
                <a:spcPts val="400"/>
              </a:spcAft>
              <a:buNone/>
            </a:pPr>
            <a:endParaRPr lang="en-US" sz="2400" dirty="0">
              <a:ea typeface="Times New Roman" panose="02020603050405020304" pitchFamily="18" charset="0"/>
            </a:endParaRPr>
          </a:p>
          <a:p>
            <a:pPr marL="514350" lvl="0" indent="-514350">
              <a:spcBef>
                <a:spcPts val="400"/>
              </a:spcBef>
              <a:spcAft>
                <a:spcPts val="400"/>
              </a:spcAft>
              <a:buFont typeface="+mj-lt"/>
              <a:buAutoNum type="arabicPeriod"/>
            </a:pPr>
            <a:r>
              <a:rPr lang="en-US" sz="2400" dirty="0">
                <a:ea typeface="Times New Roman" panose="02020603050405020304" pitchFamily="18" charset="0"/>
              </a:rPr>
              <a:t>Objective one</a:t>
            </a:r>
            <a:endParaRPr lang="en-US" sz="1000" dirty="0">
              <a:ea typeface="Times New Roman" panose="02020603050405020304" pitchFamily="18" charset="0"/>
            </a:endParaRPr>
          </a:p>
          <a:p>
            <a:pPr marL="514350" lvl="0" indent="-514350">
              <a:spcBef>
                <a:spcPts val="400"/>
              </a:spcBef>
              <a:spcAft>
                <a:spcPts val="400"/>
              </a:spcAft>
              <a:buFont typeface="+mj-lt"/>
              <a:buAutoNum type="arabicPeriod"/>
            </a:pPr>
            <a:r>
              <a:rPr lang="en-US" sz="2400" dirty="0">
                <a:ea typeface="Times New Roman" panose="02020603050405020304" pitchFamily="18" charset="0"/>
              </a:rPr>
              <a:t>Objective two</a:t>
            </a:r>
            <a:endParaRPr lang="en-US" sz="1000" dirty="0">
              <a:ea typeface="Times New Roman" panose="02020603050405020304" pitchFamily="18" charset="0"/>
            </a:endParaRPr>
          </a:p>
          <a:p>
            <a:pPr marL="514350" lvl="0" indent="-514350">
              <a:spcBef>
                <a:spcPts val="400"/>
              </a:spcBef>
              <a:spcAft>
                <a:spcPts val="400"/>
              </a:spcAft>
              <a:buFont typeface="+mj-lt"/>
              <a:buAutoNum type="arabicPeriod"/>
            </a:pPr>
            <a:r>
              <a:rPr lang="en-US" sz="2400" dirty="0">
                <a:ea typeface="Times New Roman" panose="02020603050405020304" pitchFamily="18" charset="0"/>
              </a:rPr>
              <a:t>Objective three</a:t>
            </a:r>
          </a:p>
          <a:p>
            <a:pPr marL="514350" lvl="0" indent="-514350">
              <a:spcBef>
                <a:spcPts val="400"/>
              </a:spcBef>
              <a:spcAft>
                <a:spcPts val="400"/>
              </a:spcAft>
              <a:buFont typeface="+mj-lt"/>
              <a:buAutoNum type="arabicPeriod"/>
            </a:pPr>
            <a:endParaRPr lang="en-US" sz="2400" dirty="0">
              <a:ea typeface="Times New Roman" panose="02020603050405020304" pitchFamily="18" charset="0"/>
            </a:endParaRPr>
          </a:p>
        </p:txBody>
      </p:sp>
      <p:sp>
        <p:nvSpPr>
          <p:cNvPr id="5" name="TextBox 4">
            <a:extLst>
              <a:ext uri="{FF2B5EF4-FFF2-40B4-BE49-F238E27FC236}">
                <a16:creationId xmlns:a16="http://schemas.microsoft.com/office/drawing/2014/main" id="{A8824CBE-BF59-CE41-B655-115925F80545}"/>
              </a:ext>
            </a:extLst>
          </p:cNvPr>
          <p:cNvSpPr txBox="1"/>
          <p:nvPr/>
        </p:nvSpPr>
        <p:spPr>
          <a:xfrm>
            <a:off x="8460259" y="0"/>
            <a:ext cx="3731741" cy="738664"/>
          </a:xfrm>
          <a:prstGeom prst="rect">
            <a:avLst/>
          </a:prstGeom>
          <a:solidFill>
            <a:srgbClr val="FFCF85"/>
          </a:solidFill>
        </p:spPr>
        <p:txBody>
          <a:bodyPr wrap="square" rtlCol="0">
            <a:spAutoFit/>
          </a:bodyPr>
          <a:lstStyle/>
          <a:p>
            <a:pPr lvl="0"/>
            <a:r>
              <a:rPr lang="en-US" sz="1400" i="1" dirty="0">
                <a:solidFill>
                  <a:prstClr val="black"/>
                </a:solidFill>
                <a:latin typeface="Calibri"/>
              </a:rPr>
              <a:t>For assistance with writing learning objectives, right click on </a:t>
            </a:r>
            <a:r>
              <a:rPr lang="en-US" sz="1400" i="1" dirty="0">
                <a:solidFill>
                  <a:prstClr val="black"/>
                </a:solidFill>
                <a:latin typeface="Calibri"/>
                <a:hlinkClick r:id="rId3"/>
              </a:rPr>
              <a:t>Model of Learning Objectives</a:t>
            </a:r>
            <a:r>
              <a:rPr lang="en-US" sz="1400" i="1" dirty="0">
                <a:solidFill>
                  <a:prstClr val="black"/>
                </a:solidFill>
                <a:latin typeface="Calibri"/>
              </a:rPr>
              <a:t> and then select Open Hyperlink.</a:t>
            </a:r>
          </a:p>
        </p:txBody>
      </p:sp>
    </p:spTree>
    <p:extLst>
      <p:ext uri="{BB962C8B-B14F-4D97-AF65-F5344CB8AC3E}">
        <p14:creationId xmlns:p14="http://schemas.microsoft.com/office/powerpoint/2010/main" val="1703920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Circumstances Where PN is the Preferred Method of Nutrition Support</a:t>
            </a:r>
            <a:endParaRPr lang="en-US" sz="2400" b="0" dirty="0"/>
          </a:p>
        </p:txBody>
      </p:sp>
      <p:graphicFrame>
        <p:nvGraphicFramePr>
          <p:cNvPr id="8" name="Table 7"/>
          <p:cNvGraphicFramePr>
            <a:graphicFrameLocks noGrp="1"/>
          </p:cNvGraphicFramePr>
          <p:nvPr>
            <p:extLst>
              <p:ext uri="{D42A27DB-BD31-4B8C-83A1-F6EECF244321}">
                <p14:modId xmlns:p14="http://schemas.microsoft.com/office/powerpoint/2010/main" val="1439755605"/>
              </p:ext>
            </p:extLst>
          </p:nvPr>
        </p:nvGraphicFramePr>
        <p:xfrm>
          <a:off x="6313393" y="1844397"/>
          <a:ext cx="5026960" cy="3906516"/>
        </p:xfrm>
        <a:graphic>
          <a:graphicData uri="http://schemas.openxmlformats.org/drawingml/2006/table">
            <a:tbl>
              <a:tblPr firstRow="1" bandRow="1">
                <a:tableStyleId>{F5AB1C69-6EDB-4FF4-983F-18BD219EF322}</a:tableStyleId>
              </a:tblPr>
              <a:tblGrid>
                <a:gridCol w="5026960">
                  <a:extLst>
                    <a:ext uri="{9D8B030D-6E8A-4147-A177-3AD203B41FA5}">
                      <a16:colId xmlns:a16="http://schemas.microsoft.com/office/drawing/2014/main" val="20000"/>
                    </a:ext>
                  </a:extLst>
                </a:gridCol>
              </a:tblGrid>
              <a:tr h="685800">
                <a:tc>
                  <a:txBody>
                    <a:bodyPr/>
                    <a:lstStyle/>
                    <a:p>
                      <a:pPr algn="ctr"/>
                      <a:r>
                        <a:rPr lang="en-US" sz="2100" dirty="0">
                          <a:latin typeface="Arial" charset="0"/>
                          <a:ea typeface="Arial" charset="0"/>
                          <a:cs typeface="Arial" charset="0"/>
                        </a:rPr>
                        <a:t>NEONATAL AND PEDIATRIC</a:t>
                      </a:r>
                    </a:p>
                  </a:txBody>
                  <a:tcPr marL="274320" marR="182880" marT="182880" marB="182880"/>
                </a:tc>
                <a:extLst>
                  <a:ext uri="{0D108BD9-81ED-4DB2-BD59-A6C34878D82A}">
                    <a16:rowId xmlns:a16="http://schemas.microsoft.com/office/drawing/2014/main" val="10000"/>
                  </a:ext>
                </a:extLst>
              </a:tr>
              <a:tr h="3220716">
                <a:tc>
                  <a:txBody>
                    <a:bodyPr/>
                    <a:lstStyle/>
                    <a:p>
                      <a:pPr marL="7938" lvl="1" indent="0">
                        <a:buNone/>
                      </a:pPr>
                      <a:r>
                        <a:rPr lang="en-US" sz="2100" dirty="0">
                          <a:latin typeface="Arial" charset="0"/>
                          <a:ea typeface="Arial" charset="0"/>
                          <a:cs typeface="Arial" charset="0"/>
                        </a:rPr>
                        <a:t>Initiate PN for total or supplemental nutrient provision if EN is not feasible or not sufficient to meet total nutrient needs </a:t>
                      </a:r>
                      <a:r>
                        <a:rPr lang="en-US" sz="2100" u="none" dirty="0">
                          <a:solidFill>
                            <a:srgbClr val="DE4C27"/>
                          </a:solidFill>
                          <a:latin typeface="Arial" charset="0"/>
                          <a:ea typeface="Arial" charset="0"/>
                          <a:cs typeface="Arial" charset="0"/>
                        </a:rPr>
                        <a:t>(Recommendation 2B)</a:t>
                      </a:r>
                      <a:endParaRPr lang="en-US" sz="2100" b="0" i="0" u="none" dirty="0">
                        <a:solidFill>
                          <a:srgbClr val="DE4C27"/>
                        </a:solidFill>
                        <a:latin typeface="Arial" charset="0"/>
                        <a:ea typeface="Arial" charset="0"/>
                        <a:cs typeface="Arial" charset="0"/>
                      </a:endParaRPr>
                    </a:p>
                  </a:txBody>
                  <a:tcPr marL="274320" marR="182880" marT="182880" marB="182880"/>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59685752"/>
              </p:ext>
            </p:extLst>
          </p:nvPr>
        </p:nvGraphicFramePr>
        <p:xfrm>
          <a:off x="952499" y="1844399"/>
          <a:ext cx="5026960" cy="3906514"/>
        </p:xfrm>
        <a:graphic>
          <a:graphicData uri="http://schemas.openxmlformats.org/drawingml/2006/table">
            <a:tbl>
              <a:tblPr firstRow="1" bandRow="1">
                <a:tableStyleId>{7DF18680-E054-41AD-8BC1-D1AEF772440D}</a:tableStyleId>
              </a:tblPr>
              <a:tblGrid>
                <a:gridCol w="5026960">
                  <a:extLst>
                    <a:ext uri="{9D8B030D-6E8A-4147-A177-3AD203B41FA5}">
                      <a16:colId xmlns:a16="http://schemas.microsoft.com/office/drawing/2014/main" val="20000"/>
                    </a:ext>
                  </a:extLst>
                </a:gridCol>
              </a:tblGrid>
              <a:tr h="685800">
                <a:tc>
                  <a:txBody>
                    <a:bodyPr/>
                    <a:lstStyle/>
                    <a:p>
                      <a:pPr algn="ctr"/>
                      <a:r>
                        <a:rPr lang="en-US" sz="2100" dirty="0">
                          <a:latin typeface="Arial" charset="0"/>
                          <a:ea typeface="Arial" charset="0"/>
                          <a:cs typeface="Arial" charset="0"/>
                        </a:rPr>
                        <a:t>ADULT</a:t>
                      </a:r>
                    </a:p>
                  </a:txBody>
                  <a:tcPr marL="274320" marR="182880" marT="182880" marB="182880"/>
                </a:tc>
                <a:extLst>
                  <a:ext uri="{0D108BD9-81ED-4DB2-BD59-A6C34878D82A}">
                    <a16:rowId xmlns:a16="http://schemas.microsoft.com/office/drawing/2014/main" val="10000"/>
                  </a:ext>
                </a:extLst>
              </a:tr>
              <a:tr h="3220714">
                <a:tc>
                  <a:txBody>
                    <a:bodyPr/>
                    <a:lstStyle/>
                    <a:p>
                      <a:pPr marL="7938" lvl="1" indent="0">
                        <a:buNone/>
                      </a:pPr>
                      <a:r>
                        <a:rPr lang="en-US" sz="2100" i="0" u="none" dirty="0">
                          <a:solidFill>
                            <a:srgbClr val="002857"/>
                          </a:solidFill>
                          <a:latin typeface="Arial" charset="0"/>
                          <a:ea typeface="Arial" charset="0"/>
                          <a:cs typeface="Arial" charset="0"/>
                        </a:rPr>
                        <a:t>Use PN in patients who are </a:t>
                      </a:r>
                      <a:r>
                        <a:rPr lang="en-US" sz="2100" b="1" i="0" u="none" dirty="0">
                          <a:solidFill>
                            <a:srgbClr val="002857"/>
                          </a:solidFill>
                          <a:latin typeface="Arial" charset="0"/>
                          <a:ea typeface="Arial" charset="0"/>
                          <a:cs typeface="Arial" charset="0"/>
                        </a:rPr>
                        <a:t>malnourished</a:t>
                      </a:r>
                      <a:r>
                        <a:rPr lang="en-US" sz="2100" i="0" u="none" dirty="0">
                          <a:solidFill>
                            <a:srgbClr val="002857"/>
                          </a:solidFill>
                          <a:latin typeface="Arial" charset="0"/>
                          <a:ea typeface="Arial" charset="0"/>
                          <a:cs typeface="Arial" charset="0"/>
                        </a:rPr>
                        <a:t> or </a:t>
                      </a:r>
                      <a:r>
                        <a:rPr lang="en-US" sz="2100" b="1" i="0" u="none" dirty="0">
                          <a:solidFill>
                            <a:srgbClr val="002857"/>
                          </a:solidFill>
                          <a:latin typeface="Arial" charset="0"/>
                          <a:ea typeface="Arial" charset="0"/>
                          <a:cs typeface="Arial" charset="0"/>
                        </a:rPr>
                        <a:t>at risk for malnutrition</a:t>
                      </a:r>
                      <a:r>
                        <a:rPr lang="en-US" sz="2100" i="0" u="none" dirty="0">
                          <a:solidFill>
                            <a:srgbClr val="002857"/>
                          </a:solidFill>
                          <a:latin typeface="Arial" charset="0"/>
                          <a:ea typeface="Arial" charset="0"/>
                          <a:cs typeface="Arial" charset="0"/>
                        </a:rPr>
                        <a:t> when a </a:t>
                      </a:r>
                      <a:r>
                        <a:rPr lang="en-US" sz="2100" b="1" i="0" u="none" dirty="0">
                          <a:solidFill>
                            <a:srgbClr val="002857"/>
                          </a:solidFill>
                          <a:latin typeface="Arial" charset="0"/>
                          <a:ea typeface="Arial" charset="0"/>
                          <a:cs typeface="Arial" charset="0"/>
                        </a:rPr>
                        <a:t>contraindication to EN exists </a:t>
                      </a:r>
                      <a:r>
                        <a:rPr lang="en-US" sz="2100" i="0" u="none" dirty="0">
                          <a:solidFill>
                            <a:srgbClr val="002857"/>
                          </a:solidFill>
                          <a:latin typeface="Arial" charset="0"/>
                          <a:ea typeface="Arial" charset="0"/>
                          <a:cs typeface="Arial" charset="0"/>
                        </a:rPr>
                        <a:t>or the patient </a:t>
                      </a:r>
                      <a:r>
                        <a:rPr lang="en-US" sz="2100" b="1" i="0" u="none" dirty="0">
                          <a:solidFill>
                            <a:srgbClr val="002857"/>
                          </a:solidFill>
                          <a:latin typeface="Arial" charset="0"/>
                          <a:ea typeface="Arial" charset="0"/>
                          <a:cs typeface="Arial" charset="0"/>
                        </a:rPr>
                        <a:t>does not tolerate adequate EN</a:t>
                      </a:r>
                      <a:r>
                        <a:rPr lang="en-US" sz="2100" i="0" u="none" dirty="0">
                          <a:solidFill>
                            <a:srgbClr val="002857"/>
                          </a:solidFill>
                          <a:latin typeface="Arial" charset="0"/>
                          <a:ea typeface="Arial" charset="0"/>
                          <a:cs typeface="Arial" charset="0"/>
                        </a:rPr>
                        <a:t> or lacks sufficient bowel function to maintain or restore nutrition status </a:t>
                      </a:r>
                      <a:r>
                        <a:rPr lang="en-US" sz="2100" b="0" i="0" u="none" dirty="0">
                          <a:solidFill>
                            <a:srgbClr val="DE4C27"/>
                          </a:solidFill>
                          <a:latin typeface="Arial" charset="0"/>
                          <a:ea typeface="Arial" charset="0"/>
                          <a:cs typeface="Arial" charset="0"/>
                        </a:rPr>
                        <a:t>(Recommendation 2A)</a:t>
                      </a:r>
                    </a:p>
                  </a:txBody>
                  <a:tcPr marL="274320" marR="182880" marT="182880" marB="182880"/>
                </a:tc>
                <a:extLst>
                  <a:ext uri="{0D108BD9-81ED-4DB2-BD59-A6C34878D82A}">
                    <a16:rowId xmlns:a16="http://schemas.microsoft.com/office/drawing/2014/main" val="10001"/>
                  </a:ext>
                </a:extLst>
              </a:tr>
            </a:tbl>
          </a:graphicData>
        </a:graphic>
      </p:graphicFrame>
      <p:sp>
        <p:nvSpPr>
          <p:cNvPr id="6" name="TextBox 5">
            <a:extLst>
              <a:ext uri="{FF2B5EF4-FFF2-40B4-BE49-F238E27FC236}">
                <a16:creationId xmlns:a16="http://schemas.microsoft.com/office/drawing/2014/main" id="{BA05B495-4189-9247-A8F0-B224B92BB3FD}"/>
              </a:ext>
            </a:extLst>
          </p:cNvPr>
          <p:cNvSpPr txBox="1"/>
          <p:nvPr/>
        </p:nvSpPr>
        <p:spPr>
          <a:xfrm>
            <a:off x="8474727" y="0"/>
            <a:ext cx="3731741" cy="1877437"/>
          </a:xfrm>
          <a:prstGeom prst="rect">
            <a:avLst/>
          </a:prstGeom>
          <a:solidFill>
            <a:srgbClr val="FFCF85"/>
          </a:solidFill>
        </p:spPr>
        <p:txBody>
          <a:bodyPr wrap="square" rtlCol="0">
            <a:spAutoFit/>
          </a:bodyPr>
          <a:lstStyle/>
          <a:p>
            <a:r>
              <a:rPr lang="en-US" sz="1600" dirty="0"/>
              <a:t>Text, applicable charts, tables or graphs</a:t>
            </a:r>
          </a:p>
          <a:p>
            <a:pPr>
              <a:lnSpc>
                <a:spcPct val="80000"/>
              </a:lnSpc>
              <a:buFontTx/>
              <a:buNone/>
            </a:pPr>
            <a:endParaRPr lang="en-US" sz="1050" dirty="0">
              <a:cs typeface="Times New Roman" pitchFamily="18" charset="0"/>
            </a:endParaRPr>
          </a:p>
          <a:p>
            <a:pPr>
              <a:lnSpc>
                <a:spcPct val="80000"/>
              </a:lnSpc>
              <a:buFontTx/>
              <a:buNone/>
            </a:pPr>
            <a:r>
              <a:rPr lang="en-US" sz="1050" dirty="0">
                <a:cs typeface="Times New Roman" pitchFamily="18" charset="0"/>
              </a:rPr>
              <a:t>This information is not required, but can be visually stimulating for the audience. This is considered the descriptive part of the presentation and may be several slides in length.</a:t>
            </a:r>
          </a:p>
          <a:p>
            <a:pPr>
              <a:lnSpc>
                <a:spcPct val="80000"/>
              </a:lnSpc>
              <a:buFontTx/>
              <a:buNone/>
            </a:pPr>
            <a:endParaRPr lang="en-US" sz="1050" dirty="0">
              <a:cs typeface="Times New Roman" pitchFamily="18" charset="0"/>
            </a:endParaRPr>
          </a:p>
          <a:p>
            <a:pPr>
              <a:lnSpc>
                <a:spcPct val="80000"/>
              </a:lnSpc>
              <a:buFontTx/>
              <a:buNone/>
            </a:pPr>
            <a:endParaRPr lang="en-US" sz="1050" dirty="0">
              <a:cs typeface="Times New Roman" pitchFamily="18" charset="0"/>
            </a:endParaRPr>
          </a:p>
          <a:p>
            <a:pPr>
              <a:lnSpc>
                <a:spcPct val="80000"/>
              </a:lnSpc>
              <a:buNone/>
            </a:pPr>
            <a:r>
              <a:rPr lang="en-US" sz="1050" b="1" dirty="0">
                <a:solidFill>
                  <a:srgbClr val="C00000"/>
                </a:solidFill>
                <a:cs typeface="Times New Roman" pitchFamily="18" charset="0"/>
              </a:rPr>
              <a:t>Note: tables and graphs should fit within the slide. Animation and Special Effects will show on the platform</a:t>
            </a:r>
            <a:r>
              <a:rPr lang="en-US" sz="1050" b="1" dirty="0">
                <a:solidFill>
                  <a:srgbClr val="FF0000"/>
                </a:solidFill>
                <a:cs typeface="Times New Roman" pitchFamily="18" charset="0"/>
              </a:rPr>
              <a:t> </a:t>
            </a:r>
            <a:r>
              <a:rPr lang="en-US" sz="1050" b="1" dirty="0">
                <a:cs typeface="Times New Roman" pitchFamily="18" charset="0"/>
              </a:rPr>
              <a:t> </a:t>
            </a:r>
          </a:p>
        </p:txBody>
      </p:sp>
      <p:sp>
        <p:nvSpPr>
          <p:cNvPr id="7" name="Content Placeholder 2">
            <a:extLst>
              <a:ext uri="{FF2B5EF4-FFF2-40B4-BE49-F238E27FC236}">
                <a16:creationId xmlns:a16="http://schemas.microsoft.com/office/drawing/2014/main" id="{21BAF7BA-EA70-4E97-911F-ADC17BF19980}"/>
              </a:ext>
            </a:extLst>
          </p:cNvPr>
          <p:cNvSpPr txBox="1">
            <a:spLocks/>
          </p:cNvSpPr>
          <p:nvPr/>
        </p:nvSpPr>
        <p:spPr>
          <a:xfrm>
            <a:off x="8722330" y="4139514"/>
            <a:ext cx="3465038" cy="2718486"/>
          </a:xfrm>
          <a:prstGeom prst="rect">
            <a:avLst/>
          </a:prstGeom>
          <a:solidFill>
            <a:srgbClr val="FFCF85"/>
          </a:solidFill>
        </p:spPr>
        <p:txBody>
          <a:bodyPr vert="horz" lIns="91440" tIns="91440" rIns="91440" bIns="91440" rtlCol="0">
            <a:normAutofit fontScale="85000" lnSpcReduction="20000"/>
          </a:bodyPr>
          <a:lstStyle>
            <a:lvl1pPr marL="274320" indent="-274320" algn="l" defTabSz="914400" rtl="0" eaLnBrk="1" latinLnBrk="0" hangingPunct="1">
              <a:spcBef>
                <a:spcPts val="600"/>
              </a:spcBef>
              <a:spcAft>
                <a:spcPts val="900"/>
              </a:spcAft>
              <a:buFont typeface="Arial" pitchFamily="34" charset="0"/>
              <a:buChar char="•"/>
              <a:defRPr sz="2500" kern="1200">
                <a:solidFill>
                  <a:schemeClr val="tx1">
                    <a:lumMod val="85000"/>
                    <a:lumOff val="15000"/>
                  </a:schemeClr>
                </a:solidFill>
                <a:latin typeface="Arial" charset="0"/>
                <a:ea typeface="Arial" charset="0"/>
                <a:cs typeface="Arial" charset="0"/>
              </a:defRPr>
            </a:lvl1pPr>
            <a:lvl2pPr marL="742950" indent="-285750" algn="l" defTabSz="914400" rtl="0" eaLnBrk="1" latinLnBrk="0" hangingPunct="1">
              <a:spcBef>
                <a:spcPts val="300"/>
              </a:spcBef>
              <a:spcAft>
                <a:spcPts val="900"/>
              </a:spcAft>
              <a:buSzPct val="95000"/>
              <a:buFont typeface="Courier New" charset="0"/>
              <a:buChar char="o"/>
              <a:defRPr sz="2200" i="1" kern="1200">
                <a:solidFill>
                  <a:schemeClr val="tx1">
                    <a:lumMod val="85000"/>
                    <a:lumOff val="15000"/>
                  </a:schemeClr>
                </a:solidFill>
                <a:latin typeface="Arial" charset="0"/>
                <a:ea typeface="Arial" charset="0"/>
                <a:cs typeface="Arial" charset="0"/>
              </a:defRPr>
            </a:lvl2pPr>
            <a:lvl3pPr marL="1143000" indent="-228600" algn="l" defTabSz="914400" rtl="0" eaLnBrk="1" latinLnBrk="0" hangingPunct="1">
              <a:spcBef>
                <a:spcPts val="300"/>
              </a:spcBef>
              <a:spcAft>
                <a:spcPts val="900"/>
              </a:spcAft>
              <a:buFont typeface=".AppleSystemUIFont" charset="-120"/>
              <a:buChar char="-"/>
              <a:defRPr sz="1800" kern="1200">
                <a:solidFill>
                  <a:schemeClr val="tx1">
                    <a:lumMod val="85000"/>
                    <a:lumOff val="15000"/>
                  </a:schemeClr>
                </a:solidFill>
                <a:latin typeface="Arial" charset="0"/>
                <a:ea typeface="Arial" charset="0"/>
                <a:cs typeface="Arial" charset="0"/>
              </a:defRPr>
            </a:lvl3pPr>
            <a:lvl4pPr marL="1600200" indent="-228600" algn="l" defTabSz="914400" rtl="0" eaLnBrk="1" latinLnBrk="0" hangingPunct="1">
              <a:spcBef>
                <a:spcPts val="300"/>
              </a:spcBef>
              <a:spcAft>
                <a:spcPts val="900"/>
              </a:spcAft>
              <a:buSzPct val="95000"/>
              <a:buFont typeface="Wingdings" charset="2"/>
              <a:buChar char="§"/>
              <a:defRPr sz="1400" i="1" kern="1200">
                <a:solidFill>
                  <a:schemeClr val="tx1">
                    <a:lumMod val="85000"/>
                    <a:lumOff val="15000"/>
                  </a:schemeClr>
                </a:solidFill>
                <a:latin typeface="Arial" charset="0"/>
                <a:ea typeface="Arial" charset="0"/>
                <a:cs typeface="Arial" charset="0"/>
              </a:defRPr>
            </a:lvl4pPr>
            <a:lvl5pPr marL="2057400" indent="-228600" algn="l" defTabSz="914400" rtl="0" eaLnBrk="1" latinLnBrk="0" hangingPunct="1">
              <a:spcBef>
                <a:spcPct val="20000"/>
              </a:spcBef>
              <a:buFont typeface="Courier New" charset="0"/>
              <a:buChar char="o"/>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7938" indent="0">
              <a:buFont typeface="Arial" pitchFamily="34" charset="0"/>
              <a:buNone/>
            </a:pPr>
            <a:r>
              <a:rPr lang="en-US" sz="1400" dirty="0">
                <a:latin typeface="+mj-lt"/>
                <a:cs typeface="Times New Roman" pitchFamily="18" charset="0"/>
              </a:rPr>
              <a:t>References should be listed at the bottom of every slide if used like the example here. Use one author on the slides and then include them on the final References list slide. </a:t>
            </a:r>
          </a:p>
          <a:p>
            <a:pPr marL="7938" indent="0">
              <a:buFont typeface="Arial" pitchFamily="34" charset="0"/>
              <a:buNone/>
            </a:pPr>
            <a:r>
              <a:rPr lang="en-US" sz="1400" dirty="0">
                <a:latin typeface="+mj-lt"/>
                <a:cs typeface="Times New Roman" pitchFamily="18" charset="0"/>
              </a:rPr>
              <a:t>Please follow the AMA style as well, abbreviating names of journals according to Index Medicus. </a:t>
            </a:r>
          </a:p>
          <a:p>
            <a:pPr marL="7938" indent="0">
              <a:buFont typeface="Arial" pitchFamily="34" charset="0"/>
              <a:buNone/>
            </a:pPr>
            <a:r>
              <a:rPr lang="en-US" sz="1400" dirty="0">
                <a:latin typeface="+mj-lt"/>
                <a:cs typeface="Times New Roman" pitchFamily="18" charset="0"/>
              </a:rPr>
              <a:t>If the same reference is used on consecutive slides, it should be repeated at the bottom of each slide. </a:t>
            </a:r>
          </a:p>
          <a:p>
            <a:pPr marL="7938" indent="0">
              <a:buFont typeface="Arial" pitchFamily="34" charset="0"/>
              <a:buNone/>
            </a:pPr>
            <a:r>
              <a:rPr lang="en-US" sz="1400" dirty="0">
                <a:latin typeface="+mj-lt"/>
                <a:cs typeface="Times New Roman" pitchFamily="18" charset="0"/>
              </a:rPr>
              <a:t>All references can then be compiled into a slide at the end of the presentation. </a:t>
            </a:r>
          </a:p>
        </p:txBody>
      </p:sp>
      <p:sp>
        <p:nvSpPr>
          <p:cNvPr id="9" name="TextBox 8">
            <a:extLst>
              <a:ext uri="{FF2B5EF4-FFF2-40B4-BE49-F238E27FC236}">
                <a16:creationId xmlns:a16="http://schemas.microsoft.com/office/drawing/2014/main" id="{FC1E0950-1FCD-4D1F-A160-6C644BFDBF6C}"/>
              </a:ext>
            </a:extLst>
          </p:cNvPr>
          <p:cNvSpPr txBox="1"/>
          <p:nvPr/>
        </p:nvSpPr>
        <p:spPr>
          <a:xfrm>
            <a:off x="416459" y="6074859"/>
            <a:ext cx="7387628" cy="646331"/>
          </a:xfrm>
          <a:prstGeom prst="rect">
            <a:avLst/>
          </a:prstGeom>
          <a:noFill/>
        </p:spPr>
        <p:txBody>
          <a:bodyPr wrap="square" rtlCol="0">
            <a:spAutoFit/>
          </a:bodyPr>
          <a:lstStyle/>
          <a:p>
            <a:pPr marL="171450" lvl="0" indent="-171450">
              <a:buFont typeface="Arial" panose="020B0604020202020204" pitchFamily="34" charset="0"/>
              <a:buChar char="•"/>
              <a:defRPr/>
            </a:pPr>
            <a:r>
              <a:rPr lang="en-US" sz="1200" dirty="0" err="1">
                <a:solidFill>
                  <a:srgbClr val="000000"/>
                </a:solidFill>
              </a:rPr>
              <a:t>Weijs</a:t>
            </a:r>
            <a:r>
              <a:rPr lang="en-US" sz="1200" dirty="0">
                <a:solidFill>
                  <a:srgbClr val="000000"/>
                </a:solidFill>
              </a:rPr>
              <a:t>. Early high protein intake is associated with low mortality and energy overfeeding with high mortality in non-septic mechanically ventilated  critically ill patients. </a:t>
            </a:r>
            <a:r>
              <a:rPr lang="en-US" sz="1200" dirty="0" err="1">
                <a:solidFill>
                  <a:srgbClr val="000000"/>
                </a:solidFill>
              </a:rPr>
              <a:t>Crit</a:t>
            </a:r>
            <a:r>
              <a:rPr lang="en-US" sz="1200" dirty="0">
                <a:solidFill>
                  <a:srgbClr val="000000"/>
                </a:solidFill>
              </a:rPr>
              <a:t> Care 2014;18, 701.</a:t>
            </a:r>
          </a:p>
          <a:p>
            <a:pPr marL="171450" lvl="0" indent="-171450">
              <a:buFont typeface="Arial" panose="020B0604020202020204" pitchFamily="34" charset="0"/>
              <a:buChar char="•"/>
              <a:defRPr/>
            </a:pPr>
            <a:r>
              <a:rPr lang="en-US" sz="1200" dirty="0">
                <a:solidFill>
                  <a:srgbClr val="000000"/>
                </a:solidFill>
              </a:rPr>
              <a:t>Meijer RI. Perivascular fat in human muscle. Lancet Diabetes Endocrinol. 2016;4(11):958.</a:t>
            </a:r>
          </a:p>
        </p:txBody>
      </p:sp>
    </p:spTree>
    <p:extLst>
      <p:ext uri="{BB962C8B-B14F-4D97-AF65-F5344CB8AC3E}">
        <p14:creationId xmlns:p14="http://schemas.microsoft.com/office/powerpoint/2010/main" val="1828136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852DE-AA95-C545-AC4A-B15B8A3C9CC4}"/>
              </a:ext>
            </a:extLst>
          </p:cNvPr>
          <p:cNvSpPr>
            <a:spLocks noGrp="1"/>
          </p:cNvSpPr>
          <p:nvPr>
            <p:ph type="title"/>
          </p:nvPr>
        </p:nvSpPr>
        <p:spPr/>
        <p:txBody>
          <a:bodyPr/>
          <a:lstStyle/>
          <a:p>
            <a:r>
              <a:rPr lang="en-US" dirty="0"/>
              <a:t>Learning Assessment Questions</a:t>
            </a:r>
          </a:p>
        </p:txBody>
      </p:sp>
      <p:sp>
        <p:nvSpPr>
          <p:cNvPr id="3" name="Content Placeholder 2">
            <a:extLst>
              <a:ext uri="{FF2B5EF4-FFF2-40B4-BE49-F238E27FC236}">
                <a16:creationId xmlns:a16="http://schemas.microsoft.com/office/drawing/2014/main" id="{AF480CD2-BFA8-6746-A117-56454B072752}"/>
              </a:ext>
            </a:extLst>
          </p:cNvPr>
          <p:cNvSpPr>
            <a:spLocks noGrp="1"/>
          </p:cNvSpPr>
          <p:nvPr>
            <p:ph sz="half" idx="1"/>
          </p:nvPr>
        </p:nvSpPr>
        <p:spPr/>
        <p:txBody>
          <a:bodyPr/>
          <a:lstStyle/>
          <a:p>
            <a:endParaRPr lang="en-US"/>
          </a:p>
        </p:txBody>
      </p:sp>
      <p:sp>
        <p:nvSpPr>
          <p:cNvPr id="4" name="Content Placeholder 2">
            <a:extLst>
              <a:ext uri="{FF2B5EF4-FFF2-40B4-BE49-F238E27FC236}">
                <a16:creationId xmlns:a16="http://schemas.microsoft.com/office/drawing/2014/main" id="{CF5DA5D8-7AD6-F74D-A12D-EC31FEF082D6}"/>
              </a:ext>
            </a:extLst>
          </p:cNvPr>
          <p:cNvSpPr txBox="1">
            <a:spLocks/>
          </p:cNvSpPr>
          <p:nvPr/>
        </p:nvSpPr>
        <p:spPr>
          <a:xfrm>
            <a:off x="8740347" y="74141"/>
            <a:ext cx="3465038" cy="2718486"/>
          </a:xfrm>
          <a:prstGeom prst="rect">
            <a:avLst/>
          </a:prstGeom>
          <a:solidFill>
            <a:srgbClr val="FFCF85"/>
          </a:solidFill>
        </p:spPr>
        <p:txBody>
          <a:bodyPr vert="horz" lIns="91440" tIns="91440" rIns="91440" bIns="91440" rtlCol="0">
            <a:normAutofit fontScale="92500" lnSpcReduction="20000"/>
          </a:bodyPr>
          <a:lstStyle>
            <a:lvl1pPr marL="274320" indent="-274320" algn="l" defTabSz="914400" rtl="0" eaLnBrk="1" latinLnBrk="0" hangingPunct="1">
              <a:spcBef>
                <a:spcPts val="600"/>
              </a:spcBef>
              <a:spcAft>
                <a:spcPts val="900"/>
              </a:spcAft>
              <a:buFont typeface="Arial" pitchFamily="34" charset="0"/>
              <a:buChar char="•"/>
              <a:defRPr sz="2500" kern="1200">
                <a:solidFill>
                  <a:schemeClr val="tx1">
                    <a:lumMod val="85000"/>
                    <a:lumOff val="15000"/>
                  </a:schemeClr>
                </a:solidFill>
                <a:latin typeface="Arial" charset="0"/>
                <a:ea typeface="Arial" charset="0"/>
                <a:cs typeface="Arial" charset="0"/>
              </a:defRPr>
            </a:lvl1pPr>
            <a:lvl2pPr marL="742950" indent="-285750" algn="l" defTabSz="914400" rtl="0" eaLnBrk="1" latinLnBrk="0" hangingPunct="1">
              <a:spcBef>
                <a:spcPts val="300"/>
              </a:spcBef>
              <a:spcAft>
                <a:spcPts val="900"/>
              </a:spcAft>
              <a:buSzPct val="95000"/>
              <a:buFont typeface="Courier New" charset="0"/>
              <a:buChar char="o"/>
              <a:defRPr sz="2200" i="1" kern="1200">
                <a:solidFill>
                  <a:schemeClr val="tx1">
                    <a:lumMod val="85000"/>
                    <a:lumOff val="15000"/>
                  </a:schemeClr>
                </a:solidFill>
                <a:latin typeface="Arial" charset="0"/>
                <a:ea typeface="Arial" charset="0"/>
                <a:cs typeface="Arial" charset="0"/>
              </a:defRPr>
            </a:lvl2pPr>
            <a:lvl3pPr marL="1143000" indent="-228600" algn="l" defTabSz="914400" rtl="0" eaLnBrk="1" latinLnBrk="0" hangingPunct="1">
              <a:spcBef>
                <a:spcPts val="300"/>
              </a:spcBef>
              <a:spcAft>
                <a:spcPts val="900"/>
              </a:spcAft>
              <a:buFont typeface=".AppleSystemUIFont" charset="-120"/>
              <a:buChar char="-"/>
              <a:defRPr sz="1800" kern="1200">
                <a:solidFill>
                  <a:schemeClr val="tx1">
                    <a:lumMod val="85000"/>
                    <a:lumOff val="15000"/>
                  </a:schemeClr>
                </a:solidFill>
                <a:latin typeface="Arial" charset="0"/>
                <a:ea typeface="Arial" charset="0"/>
                <a:cs typeface="Arial" charset="0"/>
              </a:defRPr>
            </a:lvl3pPr>
            <a:lvl4pPr marL="1600200" indent="-228600" algn="l" defTabSz="914400" rtl="0" eaLnBrk="1" latinLnBrk="0" hangingPunct="1">
              <a:spcBef>
                <a:spcPts val="300"/>
              </a:spcBef>
              <a:spcAft>
                <a:spcPts val="900"/>
              </a:spcAft>
              <a:buSzPct val="95000"/>
              <a:buFont typeface="Wingdings" charset="2"/>
              <a:buChar char="§"/>
              <a:defRPr sz="1400" i="1" kern="1200">
                <a:solidFill>
                  <a:schemeClr val="tx1">
                    <a:lumMod val="85000"/>
                    <a:lumOff val="15000"/>
                  </a:schemeClr>
                </a:solidFill>
                <a:latin typeface="Arial" charset="0"/>
                <a:ea typeface="Arial" charset="0"/>
                <a:cs typeface="Arial" charset="0"/>
              </a:defRPr>
            </a:lvl4pPr>
            <a:lvl5pPr marL="2057400" indent="-228600" algn="l" defTabSz="914400" rtl="0" eaLnBrk="1" latinLnBrk="0" hangingPunct="1">
              <a:spcBef>
                <a:spcPct val="20000"/>
              </a:spcBef>
              <a:buFont typeface="Courier New" charset="0"/>
              <a:buChar char="o"/>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7938" indent="0">
              <a:buFont typeface="Arial" pitchFamily="34" charset="0"/>
              <a:buNone/>
            </a:pPr>
            <a:r>
              <a:rPr lang="en-US" sz="1400" dirty="0">
                <a:latin typeface="+mj-lt"/>
                <a:cs typeface="Times New Roman" pitchFamily="18" charset="0"/>
              </a:rPr>
              <a:t>Learning assessment questions can be a great way to engage the audience in your presentation and allow you to learn about current practices, audience understanding of a topic, etc.  </a:t>
            </a:r>
          </a:p>
          <a:p>
            <a:pPr marL="7938" indent="0">
              <a:buFont typeface="Arial" pitchFamily="34" charset="0"/>
              <a:buNone/>
            </a:pPr>
            <a:r>
              <a:rPr lang="en-US" sz="1400" dirty="0">
                <a:latin typeface="+mj-lt"/>
                <a:cs typeface="Times New Roman" pitchFamily="18" charset="0"/>
              </a:rPr>
              <a:t>Please integrate learning assessment questions into your presentation or at a minimum include some at the conclusion of your presentation to assess knowledge gained.  </a:t>
            </a:r>
          </a:p>
          <a:p>
            <a:pPr marL="7938" indent="0">
              <a:buFont typeface="Arial" pitchFamily="34" charset="0"/>
              <a:buNone/>
            </a:pPr>
            <a:r>
              <a:rPr lang="en-US" sz="1400" dirty="0">
                <a:latin typeface="+mj-lt"/>
                <a:cs typeface="Times New Roman" pitchFamily="18" charset="0"/>
              </a:rPr>
              <a:t>These questions can be used as polling questions.  Please notify staff if you plan to utilize polling questions.  </a:t>
            </a:r>
          </a:p>
        </p:txBody>
      </p:sp>
    </p:spTree>
    <p:extLst>
      <p:ext uri="{BB962C8B-B14F-4D97-AF65-F5344CB8AC3E}">
        <p14:creationId xmlns:p14="http://schemas.microsoft.com/office/powerpoint/2010/main" val="2345113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FD050-AD28-9949-9B3A-490A79D28155}"/>
              </a:ext>
            </a:extLst>
          </p:cNvPr>
          <p:cNvSpPr>
            <a:spLocks noGrp="1"/>
          </p:cNvSpPr>
          <p:nvPr>
            <p:ph type="title"/>
          </p:nvPr>
        </p:nvSpPr>
        <p:spPr>
          <a:xfrm>
            <a:off x="753323" y="116438"/>
            <a:ext cx="10159493" cy="1317624"/>
          </a:xfrm>
        </p:spPr>
        <p:txBody>
          <a:bodyPr/>
          <a:lstStyle/>
          <a:p>
            <a:r>
              <a:rPr lang="en-US" dirty="0"/>
              <a:t>Parenteral Protein: Inferences from EN</a:t>
            </a:r>
          </a:p>
        </p:txBody>
      </p:sp>
      <p:sp>
        <p:nvSpPr>
          <p:cNvPr id="3" name="Content Placeholder 2">
            <a:extLst>
              <a:ext uri="{FF2B5EF4-FFF2-40B4-BE49-F238E27FC236}">
                <a16:creationId xmlns:a16="http://schemas.microsoft.com/office/drawing/2014/main" id="{FCF588A4-AF14-8F47-939C-83616CDF80CE}"/>
              </a:ext>
            </a:extLst>
          </p:cNvPr>
          <p:cNvSpPr>
            <a:spLocks noGrp="1"/>
          </p:cNvSpPr>
          <p:nvPr>
            <p:ph sz="half" idx="1"/>
          </p:nvPr>
        </p:nvSpPr>
        <p:spPr>
          <a:xfrm>
            <a:off x="816698" y="1434062"/>
            <a:ext cx="10159492" cy="4224339"/>
          </a:xfrm>
        </p:spPr>
        <p:txBody>
          <a:bodyPr>
            <a:normAutofit fontScale="92500" lnSpcReduction="10000"/>
          </a:bodyPr>
          <a:lstStyle/>
          <a:p>
            <a:r>
              <a:rPr lang="en-US" dirty="0"/>
              <a:t>Protein matters more!</a:t>
            </a:r>
          </a:p>
          <a:p>
            <a:pPr lvl="1"/>
            <a:r>
              <a:rPr lang="en-US" dirty="0"/>
              <a:t>Perhaps even more than energy?</a:t>
            </a:r>
          </a:p>
          <a:p>
            <a:r>
              <a:rPr lang="en-US" dirty="0"/>
              <a:t>early higher protein intake associated with lower mortality 1.2g/kg/d</a:t>
            </a:r>
          </a:p>
          <a:p>
            <a:pPr lvl="1"/>
            <a:r>
              <a:rPr lang="en-US" dirty="0"/>
              <a:t>For non-septic, non-overfed patients (n = 419), mortality decreased with higher protein intake group: 37% for &lt; 0.8 g/kg, 35% for 0.8 to 1.0 g/kg, 27% for 1.0 to 1.2 g/kg, and 19% for ≥ 1.2 g/kg (P = 0.033). </a:t>
            </a:r>
          </a:p>
          <a:p>
            <a:r>
              <a:rPr lang="en-US" dirty="0"/>
              <a:t>early energy overfeeding with higher mortality (ratio energy intake/measured energy expenditure &gt; 1.1)</a:t>
            </a:r>
          </a:p>
          <a:p>
            <a:pPr lvl="1"/>
            <a:r>
              <a:rPr lang="en-US" dirty="0"/>
              <a:t>Energy overfeeding (&gt;90% of measure energy expenditure) during critical illness may decrease capillary blood flow and amino acid transfer to the muscle and should be avoided.</a:t>
            </a:r>
          </a:p>
        </p:txBody>
      </p:sp>
      <p:sp>
        <p:nvSpPr>
          <p:cNvPr id="5" name="TextBox 4">
            <a:extLst>
              <a:ext uri="{FF2B5EF4-FFF2-40B4-BE49-F238E27FC236}">
                <a16:creationId xmlns:a16="http://schemas.microsoft.com/office/drawing/2014/main" id="{BF9F3C82-3C52-48A6-BB87-F5823F752FAD}"/>
              </a:ext>
            </a:extLst>
          </p:cNvPr>
          <p:cNvSpPr txBox="1"/>
          <p:nvPr/>
        </p:nvSpPr>
        <p:spPr>
          <a:xfrm>
            <a:off x="461726" y="5830416"/>
            <a:ext cx="8501204" cy="923330"/>
          </a:xfrm>
          <a:prstGeom prst="rect">
            <a:avLst/>
          </a:prstGeom>
          <a:noFill/>
        </p:spPr>
        <p:txBody>
          <a:bodyPr wrap="square" rtlCol="0">
            <a:spAutoFit/>
          </a:bodyPr>
          <a:lstStyle/>
          <a:p>
            <a:pPr marL="171450" lvl="0" indent="-171450">
              <a:buFont typeface="Arial" panose="020B0604020202020204" pitchFamily="34" charset="0"/>
              <a:buChar char="•"/>
              <a:defRPr/>
            </a:pPr>
            <a:r>
              <a:rPr lang="en-US" sz="1200" dirty="0" err="1">
                <a:solidFill>
                  <a:srgbClr val="000000"/>
                </a:solidFill>
              </a:rPr>
              <a:t>Weijs</a:t>
            </a:r>
            <a:r>
              <a:rPr lang="en-US" sz="1200" dirty="0">
                <a:solidFill>
                  <a:srgbClr val="000000"/>
                </a:solidFill>
              </a:rPr>
              <a:t>. Early high protein intake is associated with low mortality and energy overfeeding with high mortality in non-septic mechanically ventilated  critically ill patients. </a:t>
            </a:r>
            <a:r>
              <a:rPr lang="en-US" sz="1200" dirty="0" err="1">
                <a:solidFill>
                  <a:srgbClr val="000000"/>
                </a:solidFill>
              </a:rPr>
              <a:t>Crit</a:t>
            </a:r>
            <a:r>
              <a:rPr lang="en-US" sz="1200" dirty="0">
                <a:solidFill>
                  <a:srgbClr val="000000"/>
                </a:solidFill>
              </a:rPr>
              <a:t> Care 2014;18, 701.</a:t>
            </a:r>
          </a:p>
          <a:p>
            <a:pPr marL="171450" lvl="0" indent="-171450">
              <a:buFont typeface="Arial" panose="020B0604020202020204" pitchFamily="34" charset="0"/>
              <a:buChar char="•"/>
              <a:defRPr/>
            </a:pPr>
            <a:r>
              <a:rPr lang="en-US" sz="1200" dirty="0">
                <a:solidFill>
                  <a:srgbClr val="000000"/>
                </a:solidFill>
              </a:rPr>
              <a:t>Meijer RI. Perivascular fat in human muscle. Lancet Diabetes Endocrinol. 2016;4(11):958.</a:t>
            </a:r>
          </a:p>
          <a:p>
            <a:endParaRPr lang="en-US" dirty="0"/>
          </a:p>
        </p:txBody>
      </p:sp>
      <p:sp>
        <p:nvSpPr>
          <p:cNvPr id="6" name="Content Placeholder 2">
            <a:extLst>
              <a:ext uri="{FF2B5EF4-FFF2-40B4-BE49-F238E27FC236}">
                <a16:creationId xmlns:a16="http://schemas.microsoft.com/office/drawing/2014/main" id="{A0CAED62-228E-44F9-95BE-8CB82FB6A538}"/>
              </a:ext>
            </a:extLst>
          </p:cNvPr>
          <p:cNvSpPr txBox="1">
            <a:spLocks/>
          </p:cNvSpPr>
          <p:nvPr/>
        </p:nvSpPr>
        <p:spPr>
          <a:xfrm>
            <a:off x="8726962" y="0"/>
            <a:ext cx="3465038" cy="2718486"/>
          </a:xfrm>
          <a:prstGeom prst="rect">
            <a:avLst/>
          </a:prstGeom>
          <a:solidFill>
            <a:srgbClr val="FFCF85"/>
          </a:solidFill>
        </p:spPr>
        <p:txBody>
          <a:bodyPr vert="horz" lIns="91440" tIns="91440" rIns="91440" bIns="91440" rtlCol="0">
            <a:normAutofit fontScale="85000" lnSpcReduction="20000"/>
          </a:bodyPr>
          <a:lstStyle>
            <a:lvl1pPr marL="274320" indent="-274320" algn="l" defTabSz="914400" rtl="0" eaLnBrk="1" latinLnBrk="0" hangingPunct="1">
              <a:spcBef>
                <a:spcPts val="600"/>
              </a:spcBef>
              <a:spcAft>
                <a:spcPts val="900"/>
              </a:spcAft>
              <a:buFont typeface="Arial" pitchFamily="34" charset="0"/>
              <a:buChar char="•"/>
              <a:defRPr sz="2500" kern="1200">
                <a:solidFill>
                  <a:schemeClr val="tx1">
                    <a:lumMod val="85000"/>
                    <a:lumOff val="15000"/>
                  </a:schemeClr>
                </a:solidFill>
                <a:latin typeface="Arial" charset="0"/>
                <a:ea typeface="Arial" charset="0"/>
                <a:cs typeface="Arial" charset="0"/>
              </a:defRPr>
            </a:lvl1pPr>
            <a:lvl2pPr marL="742950" indent="-285750" algn="l" defTabSz="914400" rtl="0" eaLnBrk="1" latinLnBrk="0" hangingPunct="1">
              <a:spcBef>
                <a:spcPts val="300"/>
              </a:spcBef>
              <a:spcAft>
                <a:spcPts val="900"/>
              </a:spcAft>
              <a:buSzPct val="95000"/>
              <a:buFont typeface="Courier New" charset="0"/>
              <a:buChar char="o"/>
              <a:defRPr sz="2200" i="1" kern="1200">
                <a:solidFill>
                  <a:schemeClr val="tx1">
                    <a:lumMod val="85000"/>
                    <a:lumOff val="15000"/>
                  </a:schemeClr>
                </a:solidFill>
                <a:latin typeface="Arial" charset="0"/>
                <a:ea typeface="Arial" charset="0"/>
                <a:cs typeface="Arial" charset="0"/>
              </a:defRPr>
            </a:lvl2pPr>
            <a:lvl3pPr marL="1143000" indent="-228600" algn="l" defTabSz="914400" rtl="0" eaLnBrk="1" latinLnBrk="0" hangingPunct="1">
              <a:spcBef>
                <a:spcPts val="300"/>
              </a:spcBef>
              <a:spcAft>
                <a:spcPts val="900"/>
              </a:spcAft>
              <a:buFont typeface=".AppleSystemUIFont" charset="-120"/>
              <a:buChar char="-"/>
              <a:defRPr sz="1800" kern="1200">
                <a:solidFill>
                  <a:schemeClr val="tx1">
                    <a:lumMod val="85000"/>
                    <a:lumOff val="15000"/>
                  </a:schemeClr>
                </a:solidFill>
                <a:latin typeface="Arial" charset="0"/>
                <a:ea typeface="Arial" charset="0"/>
                <a:cs typeface="Arial" charset="0"/>
              </a:defRPr>
            </a:lvl3pPr>
            <a:lvl4pPr marL="1600200" indent="-228600" algn="l" defTabSz="914400" rtl="0" eaLnBrk="1" latinLnBrk="0" hangingPunct="1">
              <a:spcBef>
                <a:spcPts val="300"/>
              </a:spcBef>
              <a:spcAft>
                <a:spcPts val="900"/>
              </a:spcAft>
              <a:buSzPct val="95000"/>
              <a:buFont typeface="Wingdings" charset="2"/>
              <a:buChar char="§"/>
              <a:defRPr sz="1400" i="1" kern="1200">
                <a:solidFill>
                  <a:schemeClr val="tx1">
                    <a:lumMod val="85000"/>
                    <a:lumOff val="15000"/>
                  </a:schemeClr>
                </a:solidFill>
                <a:latin typeface="Arial" charset="0"/>
                <a:ea typeface="Arial" charset="0"/>
                <a:cs typeface="Arial" charset="0"/>
              </a:defRPr>
            </a:lvl4pPr>
            <a:lvl5pPr marL="2057400" indent="-228600" algn="l" defTabSz="914400" rtl="0" eaLnBrk="1" latinLnBrk="0" hangingPunct="1">
              <a:spcBef>
                <a:spcPct val="20000"/>
              </a:spcBef>
              <a:buFont typeface="Courier New" charset="0"/>
              <a:buChar char="o"/>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7938" indent="0">
              <a:buFont typeface="Arial" pitchFamily="34" charset="0"/>
              <a:buNone/>
            </a:pPr>
            <a:r>
              <a:rPr lang="en-US" sz="1400" dirty="0">
                <a:latin typeface="+mj-lt"/>
                <a:cs typeface="Times New Roman" pitchFamily="18" charset="0"/>
              </a:rPr>
              <a:t>References should be listed at the bottom of every slide if used like the example here. Use one author on the slides and then include them on the final References list slide. </a:t>
            </a:r>
          </a:p>
          <a:p>
            <a:pPr marL="7938" indent="0">
              <a:buFont typeface="Arial" pitchFamily="34" charset="0"/>
              <a:buNone/>
            </a:pPr>
            <a:r>
              <a:rPr lang="en-US" sz="1400" dirty="0">
                <a:latin typeface="+mj-lt"/>
                <a:cs typeface="Times New Roman" pitchFamily="18" charset="0"/>
              </a:rPr>
              <a:t>Please follow the AMA style as well, abbreviating names of journals according to Index Medicus. </a:t>
            </a:r>
          </a:p>
          <a:p>
            <a:pPr marL="7938" indent="0">
              <a:buFont typeface="Arial" pitchFamily="34" charset="0"/>
              <a:buNone/>
            </a:pPr>
            <a:r>
              <a:rPr lang="en-US" sz="1400" dirty="0">
                <a:latin typeface="+mj-lt"/>
                <a:cs typeface="Times New Roman" pitchFamily="18" charset="0"/>
              </a:rPr>
              <a:t>If the same reference is used on consecutive slides, it should be repeated at the bottom of each slide. </a:t>
            </a:r>
          </a:p>
          <a:p>
            <a:pPr marL="7938" indent="0">
              <a:buFont typeface="Arial" pitchFamily="34" charset="0"/>
              <a:buNone/>
            </a:pPr>
            <a:r>
              <a:rPr lang="en-US" sz="1400" dirty="0">
                <a:latin typeface="+mj-lt"/>
                <a:cs typeface="Times New Roman" pitchFamily="18" charset="0"/>
              </a:rPr>
              <a:t>All references can then be compiled into a slide at the end of the presentation. </a:t>
            </a:r>
          </a:p>
        </p:txBody>
      </p:sp>
    </p:spTree>
    <p:extLst>
      <p:ext uri="{BB962C8B-B14F-4D97-AF65-F5344CB8AC3E}">
        <p14:creationId xmlns:p14="http://schemas.microsoft.com/office/powerpoint/2010/main" val="4101848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FD050-AD28-9949-9B3A-490A79D28155}"/>
              </a:ext>
            </a:extLst>
          </p:cNvPr>
          <p:cNvSpPr>
            <a:spLocks noGrp="1"/>
          </p:cNvSpPr>
          <p:nvPr>
            <p:ph type="title"/>
          </p:nvPr>
        </p:nvSpPr>
        <p:spPr/>
        <p:txBody>
          <a:bodyPr/>
          <a:lstStyle/>
          <a:p>
            <a:r>
              <a:rPr lang="en-US" dirty="0"/>
              <a:t>References List</a:t>
            </a:r>
          </a:p>
        </p:txBody>
      </p:sp>
      <p:sp>
        <p:nvSpPr>
          <p:cNvPr id="3" name="Content Placeholder 2">
            <a:extLst>
              <a:ext uri="{FF2B5EF4-FFF2-40B4-BE49-F238E27FC236}">
                <a16:creationId xmlns:a16="http://schemas.microsoft.com/office/drawing/2014/main" id="{FCF588A4-AF14-8F47-939C-83616CDF80CE}"/>
              </a:ext>
            </a:extLst>
          </p:cNvPr>
          <p:cNvSpPr>
            <a:spLocks noGrp="1"/>
          </p:cNvSpPr>
          <p:nvPr>
            <p:ph sz="half" idx="1"/>
          </p:nvPr>
        </p:nvSpPr>
        <p:spPr/>
        <p:txBody>
          <a:bodyPr/>
          <a:lstStyle/>
          <a:p>
            <a:pPr marL="457200" indent="-457200">
              <a:buFont typeface="+mj-lt"/>
              <a:buAutoNum type="arabicPeriod"/>
            </a:pPr>
            <a:r>
              <a:rPr lang="en-US" dirty="0"/>
              <a:t>Numbered text. Current references to support your overall presentation</a:t>
            </a:r>
          </a:p>
          <a:p>
            <a:pPr marL="457200" indent="-457200">
              <a:buFont typeface="+mj-lt"/>
              <a:buAutoNum type="arabicPeriod"/>
            </a:pPr>
            <a:r>
              <a:rPr lang="en-US" dirty="0"/>
              <a:t>Cole BR. Cystinosis and cystinuria. In: Jacobson HR, Striker GE, Klahr S, eds. The Principles and Practice of Nephrology. Philadelphia, PA: BC Decker Inc; 1991:396–403.</a:t>
            </a:r>
          </a:p>
          <a:p>
            <a:pPr marL="457200" indent="-457200">
              <a:buFont typeface="+mj-lt"/>
              <a:buAutoNum type="arabicPeriod"/>
            </a:pPr>
            <a:r>
              <a:rPr lang="en-US" dirty="0"/>
              <a:t>Davis JT, Allen HD, Powers JD, Cohen DM. Population requirements for capitation planning in pediatric cardiac surgery. Arch </a:t>
            </a:r>
            <a:r>
              <a:rPr lang="en-US" dirty="0" err="1"/>
              <a:t>Pediatr</a:t>
            </a:r>
            <a:r>
              <a:rPr lang="en-US" dirty="0"/>
              <a:t> </a:t>
            </a:r>
            <a:r>
              <a:rPr lang="en-US" dirty="0" err="1"/>
              <a:t>Adolesc</a:t>
            </a:r>
            <a:r>
              <a:rPr lang="en-US" dirty="0"/>
              <a:t> Med. 1996;150:257–259. </a:t>
            </a:r>
          </a:p>
        </p:txBody>
      </p:sp>
      <p:sp>
        <p:nvSpPr>
          <p:cNvPr id="4" name="Content Placeholder 2">
            <a:extLst>
              <a:ext uri="{FF2B5EF4-FFF2-40B4-BE49-F238E27FC236}">
                <a16:creationId xmlns:a16="http://schemas.microsoft.com/office/drawing/2014/main" id="{4303DCFD-FA8F-4398-966A-11A082C835E3}"/>
              </a:ext>
            </a:extLst>
          </p:cNvPr>
          <p:cNvSpPr txBox="1">
            <a:spLocks/>
          </p:cNvSpPr>
          <p:nvPr/>
        </p:nvSpPr>
        <p:spPr>
          <a:xfrm>
            <a:off x="8726962" y="0"/>
            <a:ext cx="3465038" cy="1439501"/>
          </a:xfrm>
          <a:prstGeom prst="rect">
            <a:avLst/>
          </a:prstGeom>
          <a:solidFill>
            <a:srgbClr val="FFCF85"/>
          </a:solidFill>
        </p:spPr>
        <p:txBody>
          <a:bodyPr vert="horz" lIns="91440" tIns="91440" rIns="91440" bIns="91440" rtlCol="0">
            <a:normAutofit fontScale="92500" lnSpcReduction="20000"/>
          </a:bodyPr>
          <a:lstStyle>
            <a:lvl1pPr marL="274320" indent="-274320" algn="l" defTabSz="914400" rtl="0" eaLnBrk="1" latinLnBrk="0" hangingPunct="1">
              <a:spcBef>
                <a:spcPts val="600"/>
              </a:spcBef>
              <a:spcAft>
                <a:spcPts val="900"/>
              </a:spcAft>
              <a:buFont typeface="Arial" pitchFamily="34" charset="0"/>
              <a:buChar char="•"/>
              <a:defRPr sz="2500" kern="1200">
                <a:solidFill>
                  <a:schemeClr val="tx1">
                    <a:lumMod val="85000"/>
                    <a:lumOff val="15000"/>
                  </a:schemeClr>
                </a:solidFill>
                <a:latin typeface="Arial" charset="0"/>
                <a:ea typeface="Arial" charset="0"/>
                <a:cs typeface="Arial" charset="0"/>
              </a:defRPr>
            </a:lvl1pPr>
            <a:lvl2pPr marL="742950" indent="-285750" algn="l" defTabSz="914400" rtl="0" eaLnBrk="1" latinLnBrk="0" hangingPunct="1">
              <a:spcBef>
                <a:spcPts val="300"/>
              </a:spcBef>
              <a:spcAft>
                <a:spcPts val="900"/>
              </a:spcAft>
              <a:buSzPct val="95000"/>
              <a:buFont typeface="Courier New" charset="0"/>
              <a:buChar char="o"/>
              <a:defRPr sz="2200" i="1" kern="1200">
                <a:solidFill>
                  <a:schemeClr val="tx1">
                    <a:lumMod val="85000"/>
                    <a:lumOff val="15000"/>
                  </a:schemeClr>
                </a:solidFill>
                <a:latin typeface="Arial" charset="0"/>
                <a:ea typeface="Arial" charset="0"/>
                <a:cs typeface="Arial" charset="0"/>
              </a:defRPr>
            </a:lvl2pPr>
            <a:lvl3pPr marL="1143000" indent="-228600" algn="l" defTabSz="914400" rtl="0" eaLnBrk="1" latinLnBrk="0" hangingPunct="1">
              <a:spcBef>
                <a:spcPts val="300"/>
              </a:spcBef>
              <a:spcAft>
                <a:spcPts val="900"/>
              </a:spcAft>
              <a:buFont typeface=".AppleSystemUIFont" charset="-120"/>
              <a:buChar char="-"/>
              <a:defRPr sz="1800" kern="1200">
                <a:solidFill>
                  <a:schemeClr val="tx1">
                    <a:lumMod val="85000"/>
                    <a:lumOff val="15000"/>
                  </a:schemeClr>
                </a:solidFill>
                <a:latin typeface="Arial" charset="0"/>
                <a:ea typeface="Arial" charset="0"/>
                <a:cs typeface="Arial" charset="0"/>
              </a:defRPr>
            </a:lvl3pPr>
            <a:lvl4pPr marL="1600200" indent="-228600" algn="l" defTabSz="914400" rtl="0" eaLnBrk="1" latinLnBrk="0" hangingPunct="1">
              <a:spcBef>
                <a:spcPts val="300"/>
              </a:spcBef>
              <a:spcAft>
                <a:spcPts val="900"/>
              </a:spcAft>
              <a:buSzPct val="95000"/>
              <a:buFont typeface="Wingdings" charset="2"/>
              <a:buChar char="§"/>
              <a:defRPr sz="1400" i="1" kern="1200">
                <a:solidFill>
                  <a:schemeClr val="tx1">
                    <a:lumMod val="85000"/>
                    <a:lumOff val="15000"/>
                  </a:schemeClr>
                </a:solidFill>
                <a:latin typeface="Arial" charset="0"/>
                <a:ea typeface="Arial" charset="0"/>
                <a:cs typeface="Arial" charset="0"/>
              </a:defRPr>
            </a:lvl4pPr>
            <a:lvl5pPr marL="2057400" indent="-228600" algn="l" defTabSz="914400" rtl="0" eaLnBrk="1" latinLnBrk="0" hangingPunct="1">
              <a:spcBef>
                <a:spcPct val="20000"/>
              </a:spcBef>
              <a:buFont typeface="Courier New" charset="0"/>
              <a:buChar char="o"/>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7938" indent="0">
              <a:buFont typeface="Arial" pitchFamily="34" charset="0"/>
              <a:buNone/>
            </a:pPr>
            <a:r>
              <a:rPr lang="en-US" sz="1400" dirty="0">
                <a:latin typeface="+mj-lt"/>
                <a:cs typeface="Times New Roman" pitchFamily="18" charset="0"/>
              </a:rPr>
              <a:t>Please follow the AMA style as well, abbreviating names of journals according to Index Medicus. </a:t>
            </a:r>
          </a:p>
          <a:p>
            <a:pPr marL="7938" indent="0">
              <a:buFont typeface="Arial" pitchFamily="34" charset="0"/>
              <a:buNone/>
            </a:pPr>
            <a:r>
              <a:rPr lang="en-US" sz="1400" dirty="0">
                <a:latin typeface="+mj-lt"/>
                <a:cs typeface="Times New Roman" pitchFamily="18" charset="0"/>
              </a:rPr>
              <a:t>If more than 6 authors, then use “et al.” instead of listing them out. If up to 6 authors, then you can list all of them. </a:t>
            </a:r>
          </a:p>
        </p:txBody>
      </p:sp>
    </p:spTree>
    <p:extLst>
      <p:ext uri="{BB962C8B-B14F-4D97-AF65-F5344CB8AC3E}">
        <p14:creationId xmlns:p14="http://schemas.microsoft.com/office/powerpoint/2010/main" val="3947240354"/>
      </p:ext>
    </p:extLst>
  </p:cSld>
  <p:clrMapOvr>
    <a:masterClrMapping/>
  </p:clrMapOvr>
</p:sld>
</file>

<file path=ppt/theme/theme1.xml><?xml version="1.0" encoding="utf-8"?>
<a:theme xmlns:a="http://schemas.openxmlformats.org/drawingml/2006/main" name="1_Office Theme">
  <a:themeElements>
    <a:clrScheme name="Custom 2">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2857"/>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6830</TotalTime>
  <Words>1026</Words>
  <Application>Microsoft Office PowerPoint</Application>
  <PresentationFormat>Widescreen</PresentationFormat>
  <Paragraphs>74</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.AppleSystemUIFont</vt:lpstr>
      <vt:lpstr>Arial</vt:lpstr>
      <vt:lpstr>Calibri</vt:lpstr>
      <vt:lpstr>Courier New</vt:lpstr>
      <vt:lpstr>Franklin Gothic Medium</vt:lpstr>
      <vt:lpstr>Wingdings</vt:lpstr>
      <vt:lpstr>1_Office Theme</vt:lpstr>
      <vt:lpstr>Goal Directed Nutrition Therapy in Critical Illness</vt:lpstr>
      <vt:lpstr>Presentation Title Slide</vt:lpstr>
      <vt:lpstr>Disclosures</vt:lpstr>
      <vt:lpstr>Learning Objectives</vt:lpstr>
      <vt:lpstr>Circumstances Where PN is the Preferred Method of Nutrition Support</vt:lpstr>
      <vt:lpstr>Learning Assessment Questions</vt:lpstr>
      <vt:lpstr>Parenteral Protein: Inferences from EN</vt:lpstr>
      <vt:lpstr>References 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Lipid Injectable Emulsion Survey With Gap Analysis (Part 2 – ILE Administration Practices)      Phil Ayers, PharmD, BCNSP, FASHP  Chairman, ASPEN PN Safety Committee and Clinical Pharmacy Services  Baptist Health Systems Department of Pharmacy, Jackson, MS</dc:title>
  <dc:creator>Peggi Guenter</dc:creator>
  <cp:lastModifiedBy>Michelle Spangenburg</cp:lastModifiedBy>
  <cp:revision>167</cp:revision>
  <dcterms:created xsi:type="dcterms:W3CDTF">2017-11-03T17:01:31Z</dcterms:created>
  <dcterms:modified xsi:type="dcterms:W3CDTF">2019-09-23T20:55:18Z</dcterms:modified>
</cp:coreProperties>
</file>